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6" r:id="rId1"/>
  </p:sldMasterIdLst>
  <p:sldIdLst>
    <p:sldId id="256" r:id="rId2"/>
    <p:sldId id="275" r:id="rId3"/>
    <p:sldId id="257" r:id="rId4"/>
    <p:sldId id="258" r:id="rId5"/>
    <p:sldId id="260" r:id="rId6"/>
    <p:sldId id="261" r:id="rId7"/>
    <p:sldId id="262" r:id="rId8"/>
    <p:sldId id="263" r:id="rId9"/>
    <p:sldId id="265" r:id="rId10"/>
    <p:sldId id="266" r:id="rId11"/>
    <p:sldId id="264" r:id="rId12"/>
    <p:sldId id="269" r:id="rId13"/>
    <p:sldId id="270" r:id="rId14"/>
    <p:sldId id="267" r:id="rId15"/>
    <p:sldId id="273" r:id="rId16"/>
    <p:sldId id="274"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BF5B25DA-9267-4D9A-B626-B799E28A8172}">
          <p14:sldIdLst>
            <p14:sldId id="256"/>
            <p14:sldId id="275"/>
            <p14:sldId id="257"/>
            <p14:sldId id="258"/>
            <p14:sldId id="260"/>
            <p14:sldId id="261"/>
            <p14:sldId id="262"/>
            <p14:sldId id="263"/>
            <p14:sldId id="265"/>
            <p14:sldId id="266"/>
            <p14:sldId id="264"/>
            <p14:sldId id="269"/>
            <p14:sldId id="270"/>
            <p14:sldId id="267"/>
            <p14:sldId id="273"/>
            <p14:sldId id="274"/>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58" d="100"/>
          <a:sy n="58" d="100"/>
        </p:scale>
        <p:origin x="53"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048384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43812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937987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63258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570550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51101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3040481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482523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186479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00046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790323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301967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3291414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411812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28785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46959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72C1ECB-2BFB-4129-B4EF-98FE9316AF9E}" type="datetimeFigureOut">
              <a:rPr kumimoji="1" lang="ja-JP" altLang="en-US" smtClean="0"/>
              <a:t>2023/2/14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28606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72C1ECB-2BFB-4129-B4EF-98FE9316AF9E}" type="datetimeFigureOut">
              <a:rPr kumimoji="1" lang="ja-JP" altLang="en-US" smtClean="0"/>
              <a:t>2023/2/14</a:t>
            </a:fld>
            <a:endParaRPr kumimoji="1" lang="ja-JP"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3229CB7-2DE5-47D6-A26C-941F07319625}" type="slidenum">
              <a:rPr kumimoji="1" lang="ja-JP" altLang="en-US" smtClean="0"/>
              <a:t>‹#›</a:t>
            </a:fld>
            <a:endParaRPr kumimoji="1" lang="ja-JP" altLang="en-US"/>
          </a:p>
        </p:txBody>
      </p:sp>
    </p:spTree>
    <p:extLst>
      <p:ext uri="{BB962C8B-B14F-4D97-AF65-F5344CB8AC3E}">
        <p14:creationId xmlns:p14="http://schemas.microsoft.com/office/powerpoint/2010/main" val="1139081659"/>
      </p:ext>
    </p:extLst>
  </p:cSld>
  <p:clrMap bg1="dk1" tx1="lt1" bg2="dk2" tx2="lt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Lst>
  <p:txStyles>
    <p:titleStyle>
      <a:lvl1pPr algn="ctr" defTabSz="457200" rtl="0" eaLnBrk="1" latinLnBrk="0" hangingPunct="1">
        <a:spcBef>
          <a:spcPct val="0"/>
        </a:spcBef>
        <a:buNone/>
        <a:defRPr kumimoji="1"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s://yun.cup.com/directx11032.html"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92447985-E6D7-4DA9-6E27-FEEC832C003E}"/>
              </a:ext>
            </a:extLst>
          </p:cNvPr>
          <p:cNvSpPr>
            <a:spLocks noGrp="1"/>
          </p:cNvSpPr>
          <p:nvPr>
            <p:ph type="subTitle" idx="1"/>
          </p:nvPr>
        </p:nvSpPr>
        <p:spPr>
          <a:xfrm>
            <a:off x="759564" y="4906475"/>
            <a:ext cx="5869836" cy="1740882"/>
          </a:xfrm>
        </p:spPr>
        <p:txBody>
          <a:bodyPr>
            <a:normAutofit lnSpcReduction="10000"/>
          </a:bodyPr>
          <a:lstStyle/>
          <a:p>
            <a:pPr algn="l"/>
            <a:r>
              <a:rPr lang="ja-JP" altLang="en-US" dirty="0">
                <a:effectLst>
                  <a:outerShdw blurRad="38100" dist="38100" dir="2700000" algn="tl">
                    <a:srgbClr val="000000">
                      <a:alpha val="43137"/>
                    </a:srgbClr>
                  </a:outerShdw>
                </a:effectLst>
              </a:rPr>
              <a:t>タイトル</a:t>
            </a:r>
            <a:r>
              <a:rPr lang="en-US" altLang="ja-JP" dirty="0">
                <a:effectLst>
                  <a:outerShdw blurRad="38100" dist="38100" dir="2700000" algn="tl">
                    <a:srgbClr val="000000">
                      <a:alpha val="43137"/>
                    </a:srgbClr>
                  </a:outerShdw>
                </a:effectLst>
              </a:rPr>
              <a:t>		Dungeon Ruler (</a:t>
            </a:r>
            <a:r>
              <a:rPr lang="ja-JP" altLang="en-US" dirty="0">
                <a:effectLst>
                  <a:outerShdw blurRad="38100" dist="38100" dir="2700000" algn="tl">
                    <a:srgbClr val="000000">
                      <a:alpha val="43137"/>
                    </a:srgbClr>
                  </a:outerShdw>
                </a:effectLst>
              </a:rPr>
              <a:t>ダンジョンルーラー</a:t>
            </a:r>
            <a:r>
              <a:rPr lang="en-US" altLang="ja-JP" dirty="0">
                <a:effectLst>
                  <a:outerShdw blurRad="38100" dist="38100" dir="2700000" algn="tl">
                    <a:srgbClr val="000000">
                      <a:alpha val="43137"/>
                    </a:srgbClr>
                  </a:outerShdw>
                </a:effectLst>
              </a:rPr>
              <a:t>)</a:t>
            </a:r>
          </a:p>
          <a:p>
            <a:pPr algn="l"/>
            <a:r>
              <a:rPr lang="ja-JP" altLang="en-US" dirty="0">
                <a:effectLst>
                  <a:outerShdw blurRad="38100" dist="38100" dir="2700000" algn="tl">
                    <a:srgbClr val="000000">
                      <a:alpha val="43137"/>
                    </a:srgbClr>
                  </a:outerShdw>
                </a:effectLst>
              </a:rPr>
              <a:t>ジャンル</a:t>
            </a:r>
            <a:r>
              <a:rPr lang="en-US" altLang="ja-JP" dirty="0">
                <a:effectLst>
                  <a:outerShdw blurRad="38100" dist="38100" dir="2700000" algn="tl">
                    <a:srgbClr val="000000">
                      <a:alpha val="43137"/>
                    </a:srgbClr>
                  </a:outerShdw>
                </a:effectLst>
              </a:rPr>
              <a:t>		3D</a:t>
            </a:r>
            <a:r>
              <a:rPr lang="ja-JP" altLang="en-US" dirty="0">
                <a:effectLst>
                  <a:outerShdw blurRad="38100" dist="38100" dir="2700000" algn="tl">
                    <a:srgbClr val="000000">
                      <a:alpha val="43137"/>
                    </a:srgbClr>
                  </a:outerShdw>
                </a:effectLst>
              </a:rPr>
              <a:t>アクション</a:t>
            </a:r>
            <a:endParaRPr lang="en-US" altLang="ja-JP" dirty="0">
              <a:effectLst>
                <a:outerShdw blurRad="38100" dist="38100" dir="2700000" algn="tl">
                  <a:srgbClr val="000000">
                    <a:alpha val="43137"/>
                  </a:srgbClr>
                </a:outerShdw>
              </a:effectLst>
            </a:endParaRPr>
          </a:p>
          <a:p>
            <a:pPr algn="l"/>
            <a:r>
              <a:rPr lang="ja-JP" altLang="en-US" dirty="0">
                <a:effectLst>
                  <a:outerShdw blurRad="38100" dist="38100" dir="2700000" algn="tl">
                    <a:srgbClr val="000000">
                      <a:alpha val="43137"/>
                    </a:srgbClr>
                  </a:outerShdw>
                </a:effectLst>
              </a:rPr>
              <a:t>制作人数</a:t>
            </a:r>
            <a:r>
              <a:rPr lang="en-US" altLang="ja-JP" dirty="0">
                <a:effectLst>
                  <a:outerShdw blurRad="38100" dist="38100" dir="2700000" algn="tl">
                    <a:srgbClr val="000000">
                      <a:alpha val="43137"/>
                    </a:srgbClr>
                  </a:outerShdw>
                </a:effectLst>
              </a:rPr>
              <a:t>	</a:t>
            </a:r>
            <a:r>
              <a:rPr lang="ja-JP" altLang="en-US" dirty="0">
                <a:effectLst>
                  <a:outerShdw blurRad="38100" dist="38100" dir="2700000" algn="tl">
                    <a:srgbClr val="000000">
                      <a:alpha val="43137"/>
                    </a:srgbClr>
                  </a:outerShdw>
                </a:effectLst>
              </a:rPr>
              <a:t>１人</a:t>
            </a:r>
            <a:endParaRPr lang="en-US" altLang="ja-JP" dirty="0">
              <a:effectLst>
                <a:outerShdw blurRad="38100" dist="38100" dir="2700000" algn="tl">
                  <a:srgbClr val="000000">
                    <a:alpha val="43137"/>
                  </a:srgbClr>
                </a:outerShdw>
              </a:effectLst>
            </a:endParaRPr>
          </a:p>
          <a:p>
            <a:pPr algn="l"/>
            <a:r>
              <a:rPr lang="ja-JP" altLang="en-US" dirty="0">
                <a:effectLst>
                  <a:outerShdw blurRad="38100" dist="38100" dir="2700000" algn="tl">
                    <a:srgbClr val="000000">
                      <a:alpha val="43137"/>
                    </a:srgbClr>
                  </a:outerShdw>
                </a:effectLst>
              </a:rPr>
              <a:t>製作期間</a:t>
            </a:r>
            <a:r>
              <a:rPr lang="en-US" altLang="ja-JP" dirty="0">
                <a:effectLst>
                  <a:outerShdw blurRad="38100" dist="38100" dir="2700000" algn="tl">
                    <a:srgbClr val="000000">
                      <a:alpha val="43137"/>
                    </a:srgbClr>
                  </a:outerShdw>
                </a:effectLst>
              </a:rPr>
              <a:t>	</a:t>
            </a:r>
            <a:r>
              <a:rPr lang="ja-JP" altLang="en-US" dirty="0">
                <a:effectLst>
                  <a:outerShdw blurRad="38100" dist="38100" dir="2700000" algn="tl">
                    <a:srgbClr val="000000">
                      <a:alpha val="43137"/>
                    </a:srgbClr>
                  </a:outerShdw>
                </a:effectLst>
              </a:rPr>
              <a:t>２０２２年９月～２０２３年１月</a:t>
            </a:r>
            <a:endParaRPr lang="en-US" altLang="ja-JP" dirty="0">
              <a:effectLst>
                <a:outerShdw blurRad="38100" dist="38100" dir="2700000" algn="tl">
                  <a:srgbClr val="000000">
                    <a:alpha val="43137"/>
                  </a:srgbClr>
                </a:outerShdw>
              </a:effectLst>
            </a:endParaRPr>
          </a:p>
          <a:p>
            <a:pPr algn="l"/>
            <a:endParaRPr kumimoji="1" lang="ja-JP" altLang="en-US" dirty="0"/>
          </a:p>
        </p:txBody>
      </p:sp>
      <p:sp>
        <p:nvSpPr>
          <p:cNvPr id="6" name="テキスト ボックス 5">
            <a:extLst>
              <a:ext uri="{FF2B5EF4-FFF2-40B4-BE49-F238E27FC236}">
                <a16:creationId xmlns:a16="http://schemas.microsoft.com/office/drawing/2014/main" id="{8F9566D9-82B9-2209-AD6C-1B5C61B16716}"/>
              </a:ext>
            </a:extLst>
          </p:cNvPr>
          <p:cNvSpPr txBox="1"/>
          <p:nvPr/>
        </p:nvSpPr>
        <p:spPr>
          <a:xfrm>
            <a:off x="6708036" y="5776916"/>
            <a:ext cx="4724400" cy="707886"/>
          </a:xfrm>
          <a:prstGeom prst="rect">
            <a:avLst/>
          </a:prstGeom>
          <a:noFill/>
        </p:spPr>
        <p:txBody>
          <a:bodyPr wrap="square" rtlCol="0">
            <a:spAutoFit/>
          </a:bodyPr>
          <a:lstStyle/>
          <a:p>
            <a:r>
              <a:rPr kumimoji="1" lang="ja-JP" altLang="en-US" sz="2000" dirty="0">
                <a:effectLst>
                  <a:outerShdw blurRad="38100" dist="38100" dir="2700000" algn="tl">
                    <a:srgbClr val="000000">
                      <a:alpha val="43137"/>
                    </a:srgbClr>
                  </a:outerShdw>
                </a:effectLst>
              </a:rPr>
              <a:t>制作者</a:t>
            </a:r>
            <a:endParaRPr kumimoji="1" lang="en-US" altLang="ja-JP" sz="2000" dirty="0">
              <a:effectLst>
                <a:outerShdw blurRad="38100" dist="38100" dir="2700000" algn="tl">
                  <a:srgbClr val="000000">
                    <a:alpha val="43137"/>
                  </a:srgbClr>
                </a:outerShdw>
              </a:effectLst>
            </a:endParaRPr>
          </a:p>
          <a:p>
            <a:r>
              <a:rPr kumimoji="1" lang="en-US" altLang="ja-JP" sz="2000" dirty="0"/>
              <a:t>	</a:t>
            </a:r>
            <a:r>
              <a:rPr kumimoji="1" lang="ja-JP" altLang="en-US" sz="2000" dirty="0">
                <a:effectLst>
                  <a:outerShdw blurRad="38100" dist="38100" dir="2700000" algn="tl">
                    <a:srgbClr val="000000">
                      <a:alpha val="43137"/>
                    </a:srgbClr>
                  </a:outerShdw>
                </a:effectLst>
              </a:rPr>
              <a:t>ゲームクリエイター科　１年　橘　一生</a:t>
            </a:r>
          </a:p>
        </p:txBody>
      </p:sp>
      <p:pic>
        <p:nvPicPr>
          <p:cNvPr id="35" name="図 34" descr="建物, 男, 民衆, 乗る が含まれている画像&#10;&#10;自動的に生成された説明">
            <a:extLst>
              <a:ext uri="{FF2B5EF4-FFF2-40B4-BE49-F238E27FC236}">
                <a16:creationId xmlns:a16="http://schemas.microsoft.com/office/drawing/2014/main" id="{706974D8-34A0-3497-26B5-5DE1C4630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670" y="461406"/>
            <a:ext cx="7440080" cy="4185046"/>
          </a:xfrm>
          <a:prstGeom prst="rect">
            <a:avLst/>
          </a:prstGeom>
        </p:spPr>
      </p:pic>
    </p:spTree>
    <p:extLst>
      <p:ext uri="{BB962C8B-B14F-4D97-AF65-F5344CB8AC3E}">
        <p14:creationId xmlns:p14="http://schemas.microsoft.com/office/powerpoint/2010/main" val="2434950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4AC580-52C7-B69E-9A1F-53AD97376739}"/>
              </a:ext>
            </a:extLst>
          </p:cNvPr>
          <p:cNvSpPr>
            <a:spLocks noGrp="1"/>
          </p:cNvSpPr>
          <p:nvPr>
            <p:ph idx="1"/>
          </p:nvPr>
        </p:nvSpPr>
        <p:spPr>
          <a:xfrm>
            <a:off x="660943" y="417456"/>
            <a:ext cx="4808040" cy="391886"/>
          </a:xfrm>
        </p:spPr>
        <p:txBody>
          <a:bodyPr>
            <a:noAutofit/>
          </a:bodyPr>
          <a:lstStyle/>
          <a:p>
            <a:r>
              <a:rPr kumimoji="1" lang="ja-JP" altLang="en-US" sz="2800" dirty="0"/>
              <a:t>プレイヤーの滑る処理</a:t>
            </a:r>
            <a:endParaRPr kumimoji="1" lang="en-US" altLang="ja-JP" sz="2800" dirty="0"/>
          </a:p>
        </p:txBody>
      </p:sp>
      <p:sp>
        <p:nvSpPr>
          <p:cNvPr id="5" name="コンテンツ プレースホルダー 2">
            <a:extLst>
              <a:ext uri="{FF2B5EF4-FFF2-40B4-BE49-F238E27FC236}">
                <a16:creationId xmlns:a16="http://schemas.microsoft.com/office/drawing/2014/main" id="{685D3BA6-8284-C1AC-105D-A71EED3FF02E}"/>
              </a:ext>
            </a:extLst>
          </p:cNvPr>
          <p:cNvSpPr txBox="1">
            <a:spLocks/>
          </p:cNvSpPr>
          <p:nvPr/>
        </p:nvSpPr>
        <p:spPr>
          <a:xfrm>
            <a:off x="4384160" y="1207926"/>
            <a:ext cx="2965875" cy="472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床の回転の値を取得</a:t>
            </a:r>
          </a:p>
        </p:txBody>
      </p:sp>
      <p:sp>
        <p:nvSpPr>
          <p:cNvPr id="2" name="矢印: 下 1">
            <a:extLst>
              <a:ext uri="{FF2B5EF4-FFF2-40B4-BE49-F238E27FC236}">
                <a16:creationId xmlns:a16="http://schemas.microsoft.com/office/drawing/2014/main" id="{CC859731-9903-A99E-44ED-36D572D8BCCD}"/>
              </a:ext>
            </a:extLst>
          </p:cNvPr>
          <p:cNvSpPr/>
          <p:nvPr/>
        </p:nvSpPr>
        <p:spPr>
          <a:xfrm>
            <a:off x="5611209" y="1754942"/>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a:p>
        </p:txBody>
      </p:sp>
      <p:sp>
        <p:nvSpPr>
          <p:cNvPr id="10" name="コンテンツ プレースホルダー 2">
            <a:extLst>
              <a:ext uri="{FF2B5EF4-FFF2-40B4-BE49-F238E27FC236}">
                <a16:creationId xmlns:a16="http://schemas.microsoft.com/office/drawing/2014/main" id="{E9981BA4-D003-1BDC-2EAE-34A869FD8806}"/>
              </a:ext>
            </a:extLst>
          </p:cNvPr>
          <p:cNvSpPr txBox="1">
            <a:spLocks/>
          </p:cNvSpPr>
          <p:nvPr/>
        </p:nvSpPr>
        <p:spPr>
          <a:xfrm>
            <a:off x="3704892" y="2393012"/>
            <a:ext cx="4385372" cy="472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床の回転の値にスカラーを乗算</a:t>
            </a:r>
          </a:p>
        </p:txBody>
      </p:sp>
      <p:sp>
        <p:nvSpPr>
          <p:cNvPr id="11" name="コンテンツ プレースホルダー 2">
            <a:extLst>
              <a:ext uri="{FF2B5EF4-FFF2-40B4-BE49-F238E27FC236}">
                <a16:creationId xmlns:a16="http://schemas.microsoft.com/office/drawing/2014/main" id="{3B0C86BE-03E4-38E1-EF33-0818B59A42A0}"/>
              </a:ext>
            </a:extLst>
          </p:cNvPr>
          <p:cNvSpPr txBox="1">
            <a:spLocks/>
          </p:cNvSpPr>
          <p:nvPr/>
        </p:nvSpPr>
        <p:spPr>
          <a:xfrm>
            <a:off x="3704892" y="3571567"/>
            <a:ext cx="4385372" cy="472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プレイヤーの移動速度に加算</a:t>
            </a:r>
          </a:p>
        </p:txBody>
      </p:sp>
      <p:sp>
        <p:nvSpPr>
          <p:cNvPr id="14" name="矢印: 下 13">
            <a:extLst>
              <a:ext uri="{FF2B5EF4-FFF2-40B4-BE49-F238E27FC236}">
                <a16:creationId xmlns:a16="http://schemas.microsoft.com/office/drawing/2014/main" id="{ADD41176-60FB-00E5-13AE-3AF5604899B5}"/>
              </a:ext>
            </a:extLst>
          </p:cNvPr>
          <p:cNvSpPr/>
          <p:nvPr/>
        </p:nvSpPr>
        <p:spPr>
          <a:xfrm>
            <a:off x="5611209" y="2937851"/>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a:p>
        </p:txBody>
      </p:sp>
      <p:sp>
        <p:nvSpPr>
          <p:cNvPr id="15" name="四角形: 角を丸くする 14">
            <a:extLst>
              <a:ext uri="{FF2B5EF4-FFF2-40B4-BE49-F238E27FC236}">
                <a16:creationId xmlns:a16="http://schemas.microsoft.com/office/drawing/2014/main" id="{A9EC8C08-5675-594D-F4A7-3E6AB74F7890}"/>
              </a:ext>
            </a:extLst>
          </p:cNvPr>
          <p:cNvSpPr/>
          <p:nvPr/>
        </p:nvSpPr>
        <p:spPr>
          <a:xfrm>
            <a:off x="2697177" y="4717464"/>
            <a:ext cx="6618514" cy="1436747"/>
          </a:xfrm>
          <a:prstGeom prst="roundRect">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dirty="0">
                <a:solidFill>
                  <a:srgbClr val="00B0F0"/>
                </a:solidFill>
              </a:rPr>
              <a:t>float</a:t>
            </a:r>
            <a:r>
              <a:rPr kumimoji="1" lang="en-US" altLang="ja-JP" sz="2400" dirty="0"/>
              <a:t> rot = </a:t>
            </a:r>
            <a:r>
              <a:rPr kumimoji="1" lang="en-US" altLang="ja-JP" sz="2400" dirty="0" err="1"/>
              <a:t>seesawFloor</a:t>
            </a:r>
            <a:r>
              <a:rPr kumimoji="1" lang="en-US" altLang="ja-JP" sz="2400" dirty="0"/>
              <a:t>-&gt;</a:t>
            </a:r>
            <a:r>
              <a:rPr kumimoji="1" lang="en-US" altLang="ja-JP" sz="2400" dirty="0" err="1"/>
              <a:t>GetRotation</a:t>
            </a:r>
            <a:r>
              <a:rPr kumimoji="1" lang="en-US" altLang="ja-JP" sz="2400" dirty="0"/>
              <a:t>() * 500.0f;</a:t>
            </a:r>
          </a:p>
          <a:p>
            <a:r>
              <a:rPr kumimoji="1" lang="en-US" altLang="ja-JP" sz="2400" dirty="0" err="1"/>
              <a:t>m_oldMoveSpeed.z</a:t>
            </a:r>
            <a:r>
              <a:rPr kumimoji="1" lang="en-US" altLang="ja-JP" sz="2400" dirty="0"/>
              <a:t> += rot;</a:t>
            </a:r>
            <a:endParaRPr kumimoji="1" lang="ja-JP" altLang="en-US" sz="2400" dirty="0"/>
          </a:p>
        </p:txBody>
      </p:sp>
    </p:spTree>
    <p:extLst>
      <p:ext uri="{BB962C8B-B14F-4D97-AF65-F5344CB8AC3E}">
        <p14:creationId xmlns:p14="http://schemas.microsoft.com/office/powerpoint/2010/main" val="379101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10" grpId="0"/>
      <p:bldP spid="11" grpId="0"/>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378C7-D68E-AEA5-0A85-D337F250F18A}"/>
              </a:ext>
            </a:extLst>
          </p:cNvPr>
          <p:cNvSpPr>
            <a:spLocks noGrp="1"/>
          </p:cNvSpPr>
          <p:nvPr>
            <p:ph type="title"/>
          </p:nvPr>
        </p:nvSpPr>
        <p:spPr>
          <a:xfrm>
            <a:off x="913795" y="96350"/>
            <a:ext cx="10353762" cy="970450"/>
          </a:xfrm>
        </p:spPr>
        <p:txBody>
          <a:bodyPr/>
          <a:lstStyle/>
          <a:p>
            <a:pPr algn="l"/>
            <a:r>
              <a:rPr kumimoji="1" lang="ja-JP" altLang="en-US" dirty="0"/>
              <a:t>ギミック紹介　３</a:t>
            </a:r>
          </a:p>
        </p:txBody>
      </p:sp>
      <p:sp>
        <p:nvSpPr>
          <p:cNvPr id="3" name="コンテンツ プレースホルダー 2">
            <a:extLst>
              <a:ext uri="{FF2B5EF4-FFF2-40B4-BE49-F238E27FC236}">
                <a16:creationId xmlns:a16="http://schemas.microsoft.com/office/drawing/2014/main" id="{5FA5F54A-EA47-B045-5644-89ED02AAEC87}"/>
              </a:ext>
            </a:extLst>
          </p:cNvPr>
          <p:cNvSpPr>
            <a:spLocks noGrp="1"/>
          </p:cNvSpPr>
          <p:nvPr>
            <p:ph idx="1"/>
          </p:nvPr>
        </p:nvSpPr>
        <p:spPr>
          <a:xfrm>
            <a:off x="913795" y="910045"/>
            <a:ext cx="1899074" cy="657497"/>
          </a:xfrm>
        </p:spPr>
        <p:txBody>
          <a:bodyPr>
            <a:normAutofit/>
          </a:bodyPr>
          <a:lstStyle/>
          <a:p>
            <a:pPr>
              <a:buFont typeface="Wingdings" panose="05000000000000000000" pitchFamily="2" charset="2"/>
              <a:buChar char="Ø"/>
            </a:pPr>
            <a:r>
              <a:rPr kumimoji="1" lang="ja-JP" altLang="en-US" sz="3200" dirty="0"/>
              <a:t>炎の柱</a:t>
            </a:r>
          </a:p>
        </p:txBody>
      </p:sp>
      <p:pic>
        <p:nvPicPr>
          <p:cNvPr id="4" name="gimmic3">
            <a:hlinkClick r:id="" action="ppaction://media"/>
            <a:extLst>
              <a:ext uri="{FF2B5EF4-FFF2-40B4-BE49-F238E27FC236}">
                <a16:creationId xmlns:a16="http://schemas.microsoft.com/office/drawing/2014/main" id="{CC01D3CC-6889-A832-2D5C-997CB5BD22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7016" y="3429000"/>
            <a:ext cx="5947320" cy="3345368"/>
          </a:xfrm>
          <a:prstGeom prst="rect">
            <a:avLst/>
          </a:prstGeom>
        </p:spPr>
      </p:pic>
      <p:sp>
        <p:nvSpPr>
          <p:cNvPr id="6" name="コンテンツ プレースホルダー 2">
            <a:extLst>
              <a:ext uri="{FF2B5EF4-FFF2-40B4-BE49-F238E27FC236}">
                <a16:creationId xmlns:a16="http://schemas.microsoft.com/office/drawing/2014/main" id="{68A15899-6CC2-A5B5-E79D-7627740A285D}"/>
              </a:ext>
            </a:extLst>
          </p:cNvPr>
          <p:cNvSpPr txBox="1">
            <a:spLocks/>
          </p:cNvSpPr>
          <p:nvPr/>
        </p:nvSpPr>
        <p:spPr>
          <a:xfrm>
            <a:off x="913795" y="1567542"/>
            <a:ext cx="7655439" cy="1091682"/>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699750" lvl="1" indent="-285750"/>
            <a:r>
              <a:rPr lang="ja-JP" altLang="en-US" sz="2800" dirty="0"/>
              <a:t>一定間隔で炎が吹き出します</a:t>
            </a:r>
            <a:endParaRPr lang="en-US" altLang="ja-JP" sz="2800" dirty="0"/>
          </a:p>
          <a:p>
            <a:pPr marL="699750" lvl="1" indent="-285750"/>
            <a:r>
              <a:rPr lang="ja-JP" altLang="en-US" sz="2800" dirty="0"/>
              <a:t>プレイヤーが当たると</a:t>
            </a:r>
            <a:r>
              <a:rPr lang="en-US" altLang="ja-JP" sz="2800" dirty="0"/>
              <a:t>HP</a:t>
            </a:r>
            <a:r>
              <a:rPr lang="ja-JP" altLang="en-US" sz="2800" dirty="0"/>
              <a:t>が減少していきます</a:t>
            </a:r>
            <a:endParaRPr lang="en-US" altLang="ja-JP" sz="2800" dirty="0"/>
          </a:p>
        </p:txBody>
      </p:sp>
    </p:spTree>
    <p:extLst>
      <p:ext uri="{BB962C8B-B14F-4D97-AF65-F5344CB8AC3E}">
        <p14:creationId xmlns:p14="http://schemas.microsoft.com/office/powerpoint/2010/main" val="102650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9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8A21C-B2EE-13A9-26F0-A88766BC1422}"/>
              </a:ext>
            </a:extLst>
          </p:cNvPr>
          <p:cNvSpPr>
            <a:spLocks noGrp="1"/>
          </p:cNvSpPr>
          <p:nvPr>
            <p:ph type="title"/>
          </p:nvPr>
        </p:nvSpPr>
        <p:spPr>
          <a:xfrm>
            <a:off x="913795" y="36728"/>
            <a:ext cx="10353762" cy="970450"/>
          </a:xfrm>
        </p:spPr>
        <p:txBody>
          <a:bodyPr/>
          <a:lstStyle/>
          <a:p>
            <a:pPr algn="l"/>
            <a:r>
              <a:rPr kumimoji="1" lang="ja-JP" altLang="en-US" dirty="0"/>
              <a:t>グレースケール</a:t>
            </a:r>
          </a:p>
        </p:txBody>
      </p:sp>
      <p:pic>
        <p:nvPicPr>
          <p:cNvPr id="4" name="grayscale">
            <a:hlinkClick r:id="" action="ppaction://media"/>
            <a:extLst>
              <a:ext uri="{FF2B5EF4-FFF2-40B4-BE49-F238E27FC236}">
                <a16:creationId xmlns:a16="http://schemas.microsoft.com/office/drawing/2014/main" id="{3A04E2F8-6E8F-02F8-0E38-1DA91D8E85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01327" y="3892735"/>
            <a:ext cx="5178698" cy="2913017"/>
          </a:xfrm>
          <a:prstGeom prst="rect">
            <a:avLst/>
          </a:prstGeom>
        </p:spPr>
      </p:pic>
      <p:sp>
        <p:nvSpPr>
          <p:cNvPr id="7" name="コンテンツ プレースホルダー 2">
            <a:extLst>
              <a:ext uri="{FF2B5EF4-FFF2-40B4-BE49-F238E27FC236}">
                <a16:creationId xmlns:a16="http://schemas.microsoft.com/office/drawing/2014/main" id="{03454E64-87CB-95C3-6B53-AA07FAB064F3}"/>
              </a:ext>
            </a:extLst>
          </p:cNvPr>
          <p:cNvSpPr txBox="1">
            <a:spLocks/>
          </p:cNvSpPr>
          <p:nvPr/>
        </p:nvSpPr>
        <p:spPr>
          <a:xfrm>
            <a:off x="913795" y="2480040"/>
            <a:ext cx="10842776" cy="97045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参考にした</a:t>
            </a:r>
            <a:r>
              <a:rPr lang="en-US" altLang="ja-JP" sz="2400" dirty="0"/>
              <a:t>Web</a:t>
            </a:r>
            <a:r>
              <a:rPr lang="ja-JP" altLang="en-US" sz="2400" dirty="0"/>
              <a:t>サイト</a:t>
            </a:r>
            <a:endParaRPr lang="en-US" altLang="ja-JP" sz="2400" dirty="0"/>
          </a:p>
          <a:p>
            <a:pPr marL="36900" indent="0">
              <a:buNone/>
            </a:pPr>
            <a:r>
              <a:rPr lang="en-US" altLang="ja-JP" sz="2400" dirty="0"/>
              <a:t>	</a:t>
            </a:r>
            <a:r>
              <a:rPr lang="en-US" altLang="ja-JP" sz="2400" dirty="0">
                <a:hlinkClick r:id="rId5"/>
              </a:rPr>
              <a:t>DirectX11 </a:t>
            </a:r>
            <a:r>
              <a:rPr lang="ja-JP" altLang="en-US" sz="2400" dirty="0">
                <a:hlinkClick r:id="rId5"/>
              </a:rPr>
              <a:t>プログラミング</a:t>
            </a:r>
            <a:r>
              <a:rPr lang="en-US" altLang="ja-JP" sz="2400" dirty="0">
                <a:hlinkClick r:id="rId5"/>
              </a:rPr>
              <a:t>-</a:t>
            </a:r>
            <a:r>
              <a:rPr lang="ja-JP" altLang="en-US" sz="2400" dirty="0">
                <a:hlinkClick r:id="rId5"/>
              </a:rPr>
              <a:t>グレースケールシェーダー</a:t>
            </a:r>
            <a:r>
              <a:rPr lang="en-US" altLang="ja-JP" sz="2400" dirty="0">
                <a:hlinkClick r:id="rId5"/>
              </a:rPr>
              <a:t>-</a:t>
            </a:r>
            <a:endParaRPr lang="ja-JP" altLang="en-US" sz="2400" dirty="0"/>
          </a:p>
        </p:txBody>
      </p:sp>
      <p:sp>
        <p:nvSpPr>
          <p:cNvPr id="10" name="コンテンツ プレースホルダー 2">
            <a:extLst>
              <a:ext uri="{FF2B5EF4-FFF2-40B4-BE49-F238E27FC236}">
                <a16:creationId xmlns:a16="http://schemas.microsoft.com/office/drawing/2014/main" id="{20BCF911-5B79-E82F-73EF-C85103E22FBE}"/>
              </a:ext>
            </a:extLst>
          </p:cNvPr>
          <p:cNvSpPr txBox="1">
            <a:spLocks/>
          </p:cNvSpPr>
          <p:nvPr/>
        </p:nvSpPr>
        <p:spPr>
          <a:xfrm>
            <a:off x="913795" y="1418968"/>
            <a:ext cx="10842776" cy="48522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徐々にグレースケールになるようにするために、</a:t>
            </a:r>
            <a:r>
              <a:rPr lang="ja-JP" altLang="en-US" sz="2400" dirty="0">
                <a:solidFill>
                  <a:srgbClr val="00B0F0"/>
                </a:solidFill>
              </a:rPr>
              <a:t>線形補間</a:t>
            </a:r>
            <a:r>
              <a:rPr lang="ja-JP" altLang="en-US" sz="2400" dirty="0"/>
              <a:t>を使って実装しました</a:t>
            </a:r>
          </a:p>
        </p:txBody>
      </p:sp>
      <p:sp>
        <p:nvSpPr>
          <p:cNvPr id="11" name="コンテンツ プレースホルダー 2">
            <a:extLst>
              <a:ext uri="{FF2B5EF4-FFF2-40B4-BE49-F238E27FC236}">
                <a16:creationId xmlns:a16="http://schemas.microsoft.com/office/drawing/2014/main" id="{8A40BD31-EFFB-6D32-DC0D-0190F7F29646}"/>
              </a:ext>
            </a:extLst>
          </p:cNvPr>
          <p:cNvSpPr txBox="1">
            <a:spLocks/>
          </p:cNvSpPr>
          <p:nvPr/>
        </p:nvSpPr>
        <p:spPr>
          <a:xfrm>
            <a:off x="913795" y="977954"/>
            <a:ext cx="10842776" cy="48522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プレイヤーが死亡したときに、</a:t>
            </a:r>
            <a:r>
              <a:rPr lang="en-US" altLang="ja-JP" sz="2400" dirty="0"/>
              <a:t>3D</a:t>
            </a:r>
            <a:r>
              <a:rPr lang="ja-JP" altLang="en-US" sz="2400" dirty="0"/>
              <a:t>モデルが</a:t>
            </a:r>
            <a:r>
              <a:rPr lang="ja-JP" altLang="en-US" sz="2400" dirty="0">
                <a:solidFill>
                  <a:srgbClr val="00B0F0"/>
                </a:solidFill>
              </a:rPr>
              <a:t>グレースケール</a:t>
            </a:r>
            <a:r>
              <a:rPr lang="ja-JP" altLang="en-US" sz="2400" dirty="0"/>
              <a:t>になるようにしました</a:t>
            </a:r>
            <a:endParaRPr lang="en-US" altLang="ja-JP" sz="2400" dirty="0"/>
          </a:p>
        </p:txBody>
      </p:sp>
      <p:sp>
        <p:nvSpPr>
          <p:cNvPr id="3" name="コンテンツ プレースホルダー 2">
            <a:extLst>
              <a:ext uri="{FF2B5EF4-FFF2-40B4-BE49-F238E27FC236}">
                <a16:creationId xmlns:a16="http://schemas.microsoft.com/office/drawing/2014/main" id="{90B33612-6936-0A98-427C-51FE239C56EE}"/>
              </a:ext>
            </a:extLst>
          </p:cNvPr>
          <p:cNvSpPr txBox="1">
            <a:spLocks/>
          </p:cNvSpPr>
          <p:nvPr/>
        </p:nvSpPr>
        <p:spPr>
          <a:xfrm>
            <a:off x="913795" y="1904193"/>
            <a:ext cx="4973821" cy="48522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ltLang="ja-JP" sz="2400" dirty="0"/>
              <a:t>HLSL</a:t>
            </a:r>
            <a:r>
              <a:rPr lang="ja-JP" altLang="en-US" sz="2400" dirty="0"/>
              <a:t>シェーダーを使用しています</a:t>
            </a:r>
          </a:p>
        </p:txBody>
      </p:sp>
    </p:spTree>
    <p:extLst>
      <p:ext uri="{BB962C8B-B14F-4D97-AF65-F5344CB8AC3E}">
        <p14:creationId xmlns:p14="http://schemas.microsoft.com/office/powerpoint/2010/main" val="128152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8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indefinite"/>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bldLst>
      <p:bldP spid="7" grpId="0"/>
      <p:bldP spid="10" grpId="0"/>
      <p:bldP spid="11"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234D6-C547-90A5-A867-BD261E1CE1A4}"/>
              </a:ext>
            </a:extLst>
          </p:cNvPr>
          <p:cNvSpPr>
            <a:spLocks noGrp="1"/>
          </p:cNvSpPr>
          <p:nvPr>
            <p:ph type="title"/>
          </p:nvPr>
        </p:nvSpPr>
        <p:spPr>
          <a:xfrm>
            <a:off x="913795" y="96350"/>
            <a:ext cx="10353762" cy="970450"/>
          </a:xfrm>
        </p:spPr>
        <p:txBody>
          <a:bodyPr/>
          <a:lstStyle/>
          <a:p>
            <a:pPr algn="l"/>
            <a:r>
              <a:rPr lang="ja-JP" altLang="en-US" dirty="0"/>
              <a:t>スロー演出</a:t>
            </a:r>
            <a:endParaRPr kumimoji="1" lang="ja-JP" altLang="en-US" dirty="0"/>
          </a:p>
        </p:txBody>
      </p:sp>
      <p:sp>
        <p:nvSpPr>
          <p:cNvPr id="3" name="コンテンツ プレースホルダー 2">
            <a:extLst>
              <a:ext uri="{FF2B5EF4-FFF2-40B4-BE49-F238E27FC236}">
                <a16:creationId xmlns:a16="http://schemas.microsoft.com/office/drawing/2014/main" id="{29D3B561-3EFD-1402-107A-AABC196462AF}"/>
              </a:ext>
            </a:extLst>
          </p:cNvPr>
          <p:cNvSpPr>
            <a:spLocks noGrp="1"/>
          </p:cNvSpPr>
          <p:nvPr>
            <p:ph idx="1"/>
          </p:nvPr>
        </p:nvSpPr>
        <p:spPr>
          <a:xfrm>
            <a:off x="913795" y="1066801"/>
            <a:ext cx="10353762" cy="370113"/>
          </a:xfrm>
        </p:spPr>
        <p:txBody>
          <a:bodyPr>
            <a:noAutofit/>
          </a:bodyPr>
          <a:lstStyle/>
          <a:p>
            <a:r>
              <a:rPr lang="ja-JP" altLang="en-US" sz="2400" dirty="0"/>
              <a:t>ボスを倒したときにスローになる演出を入れました</a:t>
            </a:r>
            <a:endParaRPr kumimoji="1" lang="ja-JP" altLang="en-US" sz="2400" dirty="0"/>
          </a:p>
        </p:txBody>
      </p:sp>
      <p:sp>
        <p:nvSpPr>
          <p:cNvPr id="4" name="コンテンツ プレースホルダー 2">
            <a:extLst>
              <a:ext uri="{FF2B5EF4-FFF2-40B4-BE49-F238E27FC236}">
                <a16:creationId xmlns:a16="http://schemas.microsoft.com/office/drawing/2014/main" id="{04CABE20-4498-21B2-3B0F-5045D3202786}"/>
              </a:ext>
            </a:extLst>
          </p:cNvPr>
          <p:cNvSpPr txBox="1">
            <a:spLocks/>
          </p:cNvSpPr>
          <p:nvPr/>
        </p:nvSpPr>
        <p:spPr>
          <a:xfrm>
            <a:off x="913795" y="2290356"/>
            <a:ext cx="10353762" cy="3701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2400" dirty="0"/>
              <a:t>強敵を倒したということを感じやすくしました</a:t>
            </a:r>
          </a:p>
        </p:txBody>
      </p:sp>
      <p:sp>
        <p:nvSpPr>
          <p:cNvPr id="5" name="矢印: 下 4">
            <a:extLst>
              <a:ext uri="{FF2B5EF4-FFF2-40B4-BE49-F238E27FC236}">
                <a16:creationId xmlns:a16="http://schemas.microsoft.com/office/drawing/2014/main" id="{92530C28-41B7-BCE4-B02A-6FDC69BD38E4}"/>
              </a:ext>
            </a:extLst>
          </p:cNvPr>
          <p:cNvSpPr/>
          <p:nvPr/>
        </p:nvSpPr>
        <p:spPr>
          <a:xfrm>
            <a:off x="3108960" y="1530531"/>
            <a:ext cx="574766"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D835C935-298C-E34C-C96E-E95FDC330AD7}"/>
              </a:ext>
            </a:extLst>
          </p:cNvPr>
          <p:cNvSpPr txBox="1">
            <a:spLocks/>
          </p:cNvSpPr>
          <p:nvPr/>
        </p:nvSpPr>
        <p:spPr>
          <a:xfrm>
            <a:off x="913795" y="2993573"/>
            <a:ext cx="6209816" cy="3701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ltLang="ja-JP" sz="2400" dirty="0"/>
              <a:t>FPS</a:t>
            </a:r>
            <a:r>
              <a:rPr lang="ja-JP" altLang="en-US" sz="2400" dirty="0"/>
              <a:t>を一時的に落とすことで実装しました</a:t>
            </a:r>
          </a:p>
        </p:txBody>
      </p:sp>
      <p:pic>
        <p:nvPicPr>
          <p:cNvPr id="7" name="slowFPS">
            <a:hlinkClick r:id="" action="ppaction://media"/>
            <a:extLst>
              <a:ext uri="{FF2B5EF4-FFF2-40B4-BE49-F238E27FC236}">
                <a16:creationId xmlns:a16="http://schemas.microsoft.com/office/drawing/2014/main" id="{706E27A7-96E3-C9D3-7CA2-198902285B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7485" y="3602071"/>
            <a:ext cx="5617029" cy="3159579"/>
          </a:xfrm>
          <a:prstGeom prst="rect">
            <a:avLst/>
          </a:prstGeom>
        </p:spPr>
      </p:pic>
    </p:spTree>
    <p:extLst>
      <p:ext uri="{BB962C8B-B14F-4D97-AF65-F5344CB8AC3E}">
        <p14:creationId xmlns:p14="http://schemas.microsoft.com/office/powerpoint/2010/main" val="47937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35C578-14AA-D3BA-F98F-36307B9D35A3}"/>
              </a:ext>
            </a:extLst>
          </p:cNvPr>
          <p:cNvSpPr>
            <a:spLocks noGrp="1"/>
          </p:cNvSpPr>
          <p:nvPr>
            <p:ph type="title"/>
          </p:nvPr>
        </p:nvSpPr>
        <p:spPr/>
        <p:txBody>
          <a:bodyPr/>
          <a:lstStyle/>
          <a:p>
            <a:pPr algn="l"/>
            <a:r>
              <a:rPr kumimoji="1" lang="ja-JP" altLang="en-US" dirty="0"/>
              <a:t>ミニマップ</a:t>
            </a:r>
          </a:p>
        </p:txBody>
      </p:sp>
      <p:sp>
        <p:nvSpPr>
          <p:cNvPr id="3" name="コンテンツ プレースホルダー 2">
            <a:extLst>
              <a:ext uri="{FF2B5EF4-FFF2-40B4-BE49-F238E27FC236}">
                <a16:creationId xmlns:a16="http://schemas.microsoft.com/office/drawing/2014/main" id="{225E5DF4-C2B7-E09C-056D-16524B8C63EC}"/>
              </a:ext>
            </a:extLst>
          </p:cNvPr>
          <p:cNvSpPr>
            <a:spLocks noGrp="1"/>
          </p:cNvSpPr>
          <p:nvPr>
            <p:ph idx="1"/>
          </p:nvPr>
        </p:nvSpPr>
        <p:spPr>
          <a:xfrm>
            <a:off x="913795" y="1732449"/>
            <a:ext cx="10353762" cy="1234686"/>
          </a:xfrm>
        </p:spPr>
        <p:txBody>
          <a:bodyPr>
            <a:normAutofit/>
          </a:bodyPr>
          <a:lstStyle/>
          <a:p>
            <a:r>
              <a:rPr kumimoji="1" lang="ja-JP" altLang="en-US" sz="2800" dirty="0"/>
              <a:t>右上に敵やギミックを表示するミニマップを実装しました</a:t>
            </a:r>
            <a:endParaRPr kumimoji="1" lang="en-US" altLang="ja-JP" sz="2800" dirty="0"/>
          </a:p>
          <a:p>
            <a:r>
              <a:rPr kumimoji="1" lang="ja-JP" altLang="en-US" sz="2800" dirty="0"/>
              <a:t>ワールド座標をマップ座標に変換して実装しました</a:t>
            </a:r>
          </a:p>
        </p:txBody>
      </p:sp>
      <p:pic>
        <p:nvPicPr>
          <p:cNvPr id="5" name="Dungeon Ruler〚ミニマップ〛">
            <a:hlinkClick r:id="" action="ppaction://media"/>
            <a:extLst>
              <a:ext uri="{FF2B5EF4-FFF2-40B4-BE49-F238E27FC236}">
                <a16:creationId xmlns:a16="http://schemas.microsoft.com/office/drawing/2014/main" id="{4C777D85-633A-469B-8D7A-55404B392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3155302"/>
            <a:ext cx="6096000" cy="3429000"/>
          </a:xfrm>
          <a:prstGeom prst="rect">
            <a:avLst/>
          </a:prstGeom>
        </p:spPr>
      </p:pic>
    </p:spTree>
    <p:extLst>
      <p:ext uri="{BB962C8B-B14F-4D97-AF65-F5344CB8AC3E}">
        <p14:creationId xmlns:p14="http://schemas.microsoft.com/office/powerpoint/2010/main" val="30633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3C70533-13A5-663C-9B20-EAAA50E5FC32}"/>
              </a:ext>
            </a:extLst>
          </p:cNvPr>
          <p:cNvSpPr/>
          <p:nvPr/>
        </p:nvSpPr>
        <p:spPr>
          <a:xfrm>
            <a:off x="998376" y="1240971"/>
            <a:ext cx="10356979" cy="218802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46EA49-E500-74FF-E87C-2503FAFE9809}"/>
              </a:ext>
            </a:extLst>
          </p:cNvPr>
          <p:cNvSpPr>
            <a:spLocks noGrp="1"/>
          </p:cNvSpPr>
          <p:nvPr>
            <p:ph type="title"/>
          </p:nvPr>
        </p:nvSpPr>
        <p:spPr>
          <a:xfrm>
            <a:off x="567613" y="382554"/>
            <a:ext cx="9590550" cy="734713"/>
          </a:xfrm>
        </p:spPr>
        <p:txBody>
          <a:bodyPr/>
          <a:lstStyle/>
          <a:p>
            <a:pPr algn="l"/>
            <a:r>
              <a:rPr lang="ja-JP" altLang="en-US" dirty="0"/>
              <a:t>反省点</a:t>
            </a:r>
            <a:endParaRPr kumimoji="1" lang="ja-JP" altLang="en-US" dirty="0"/>
          </a:p>
        </p:txBody>
      </p:sp>
      <p:sp>
        <p:nvSpPr>
          <p:cNvPr id="10" name="正方形/長方形 9">
            <a:extLst>
              <a:ext uri="{FF2B5EF4-FFF2-40B4-BE49-F238E27FC236}">
                <a16:creationId xmlns:a16="http://schemas.microsoft.com/office/drawing/2014/main" id="{CC447F64-BDCF-E345-862D-88C4810256B7}"/>
              </a:ext>
            </a:extLst>
          </p:cNvPr>
          <p:cNvSpPr/>
          <p:nvPr/>
        </p:nvSpPr>
        <p:spPr>
          <a:xfrm>
            <a:off x="998376" y="3860893"/>
            <a:ext cx="10356979" cy="218802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5ADDE266-55A0-006A-72DC-872F047366B3}"/>
              </a:ext>
            </a:extLst>
          </p:cNvPr>
          <p:cNvSpPr/>
          <p:nvPr/>
        </p:nvSpPr>
        <p:spPr>
          <a:xfrm>
            <a:off x="5717451" y="1903445"/>
            <a:ext cx="746449" cy="830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プレースホルダー 2">
            <a:extLst>
              <a:ext uri="{FF2B5EF4-FFF2-40B4-BE49-F238E27FC236}">
                <a16:creationId xmlns:a16="http://schemas.microsoft.com/office/drawing/2014/main" id="{F1835AEF-AF02-5290-5B5E-A1A3A6176CDA}"/>
              </a:ext>
            </a:extLst>
          </p:cNvPr>
          <p:cNvSpPr txBox="1">
            <a:spLocks/>
          </p:cNvSpPr>
          <p:nvPr/>
        </p:nvSpPr>
        <p:spPr>
          <a:xfrm>
            <a:off x="1295401" y="2733869"/>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ノックバックさせるなどの工夫をしていきたい</a:t>
            </a:r>
          </a:p>
        </p:txBody>
      </p:sp>
      <p:sp>
        <p:nvSpPr>
          <p:cNvPr id="6" name="テキスト プレースホルダー 2">
            <a:extLst>
              <a:ext uri="{FF2B5EF4-FFF2-40B4-BE49-F238E27FC236}">
                <a16:creationId xmlns:a16="http://schemas.microsoft.com/office/drawing/2014/main" id="{9D5D53DB-7640-A977-E371-E3693ADDD63F}"/>
              </a:ext>
            </a:extLst>
          </p:cNvPr>
          <p:cNvSpPr txBox="1">
            <a:spLocks/>
          </p:cNvSpPr>
          <p:nvPr/>
        </p:nvSpPr>
        <p:spPr>
          <a:xfrm>
            <a:off x="1295402" y="4028419"/>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魔法攻撃をするときの操作が少し難しい</a:t>
            </a:r>
          </a:p>
        </p:txBody>
      </p:sp>
      <p:sp>
        <p:nvSpPr>
          <p:cNvPr id="7" name="テキスト プレースホルダー 2">
            <a:extLst>
              <a:ext uri="{FF2B5EF4-FFF2-40B4-BE49-F238E27FC236}">
                <a16:creationId xmlns:a16="http://schemas.microsoft.com/office/drawing/2014/main" id="{AE828175-19A7-B79C-86B5-0F0028A0A931}"/>
              </a:ext>
            </a:extLst>
          </p:cNvPr>
          <p:cNvSpPr txBox="1">
            <a:spLocks/>
          </p:cNvSpPr>
          <p:nvPr/>
        </p:nvSpPr>
        <p:spPr>
          <a:xfrm>
            <a:off x="1295401" y="5244509"/>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ある程度近くにいると自動で狙うようにする</a:t>
            </a:r>
          </a:p>
        </p:txBody>
      </p:sp>
      <p:sp>
        <p:nvSpPr>
          <p:cNvPr id="8" name="矢印: 下 7">
            <a:extLst>
              <a:ext uri="{FF2B5EF4-FFF2-40B4-BE49-F238E27FC236}">
                <a16:creationId xmlns:a16="http://schemas.microsoft.com/office/drawing/2014/main" id="{AB3ADBF7-5E54-F37C-F8AE-F4684906B3F9}"/>
              </a:ext>
            </a:extLst>
          </p:cNvPr>
          <p:cNvSpPr/>
          <p:nvPr/>
        </p:nvSpPr>
        <p:spPr>
          <a:xfrm>
            <a:off x="5717451" y="4502374"/>
            <a:ext cx="746449" cy="830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プレースホルダー 2">
            <a:extLst>
              <a:ext uri="{FF2B5EF4-FFF2-40B4-BE49-F238E27FC236}">
                <a16:creationId xmlns:a16="http://schemas.microsoft.com/office/drawing/2014/main" id="{F532D790-A02E-58E1-C160-0CF403601120}"/>
              </a:ext>
            </a:extLst>
          </p:cNvPr>
          <p:cNvSpPr txBox="1">
            <a:spLocks/>
          </p:cNvSpPr>
          <p:nvPr/>
        </p:nvSpPr>
        <p:spPr>
          <a:xfrm>
            <a:off x="1509768" y="1338796"/>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敵にダメージを与えたときの、リアクションが薄くなってしまった</a:t>
            </a:r>
          </a:p>
        </p:txBody>
      </p:sp>
    </p:spTree>
    <p:extLst>
      <p:ext uri="{BB962C8B-B14F-4D97-AF65-F5344CB8AC3E}">
        <p14:creationId xmlns:p14="http://schemas.microsoft.com/office/powerpoint/2010/main" val="305181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5" grpId="0"/>
      <p:bldP spid="6" grpId="0"/>
      <p:bldP spid="7" grpId="0"/>
      <p:bldP spid="8"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3C70533-13A5-663C-9B20-EAAA50E5FC32}"/>
              </a:ext>
            </a:extLst>
          </p:cNvPr>
          <p:cNvSpPr/>
          <p:nvPr/>
        </p:nvSpPr>
        <p:spPr>
          <a:xfrm>
            <a:off x="765110" y="2334985"/>
            <a:ext cx="10356979" cy="218802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46EA49-E500-74FF-E87C-2503FAFE9809}"/>
              </a:ext>
            </a:extLst>
          </p:cNvPr>
          <p:cNvSpPr>
            <a:spLocks noGrp="1"/>
          </p:cNvSpPr>
          <p:nvPr>
            <p:ph type="title"/>
          </p:nvPr>
        </p:nvSpPr>
        <p:spPr>
          <a:xfrm>
            <a:off x="567613" y="382554"/>
            <a:ext cx="9590550" cy="734713"/>
          </a:xfrm>
        </p:spPr>
        <p:txBody>
          <a:bodyPr/>
          <a:lstStyle/>
          <a:p>
            <a:pPr algn="l"/>
            <a:r>
              <a:rPr lang="ja-JP" altLang="en-US" dirty="0"/>
              <a:t>反省点</a:t>
            </a:r>
            <a:endParaRPr kumimoji="1" lang="ja-JP" altLang="en-US" dirty="0"/>
          </a:p>
        </p:txBody>
      </p:sp>
      <p:sp>
        <p:nvSpPr>
          <p:cNvPr id="3" name="テキスト プレースホルダー 2">
            <a:extLst>
              <a:ext uri="{FF2B5EF4-FFF2-40B4-BE49-F238E27FC236}">
                <a16:creationId xmlns:a16="http://schemas.microsoft.com/office/drawing/2014/main" id="{023DF231-3A3D-F17A-F82F-037333B195D2}"/>
              </a:ext>
            </a:extLst>
          </p:cNvPr>
          <p:cNvSpPr>
            <a:spLocks noGrp="1"/>
          </p:cNvSpPr>
          <p:nvPr>
            <p:ph type="body" idx="1"/>
          </p:nvPr>
        </p:nvSpPr>
        <p:spPr>
          <a:xfrm>
            <a:off x="1062135" y="2435216"/>
            <a:ext cx="9590550" cy="562243"/>
          </a:xfrm>
        </p:spPr>
        <p:txBody>
          <a:bodyPr>
            <a:normAutofit/>
          </a:bodyPr>
          <a:lstStyle/>
          <a:p>
            <a:r>
              <a:rPr kumimoji="1" lang="ja-JP" altLang="en-US" sz="2800" dirty="0"/>
              <a:t>一つの関数内にたくさんのコードを書いてしまった</a:t>
            </a:r>
          </a:p>
        </p:txBody>
      </p:sp>
      <p:sp>
        <p:nvSpPr>
          <p:cNvPr id="4" name="矢印: 下 3">
            <a:extLst>
              <a:ext uri="{FF2B5EF4-FFF2-40B4-BE49-F238E27FC236}">
                <a16:creationId xmlns:a16="http://schemas.microsoft.com/office/drawing/2014/main" id="{5ADDE266-55A0-006A-72DC-872F047366B3}"/>
              </a:ext>
            </a:extLst>
          </p:cNvPr>
          <p:cNvSpPr/>
          <p:nvPr/>
        </p:nvSpPr>
        <p:spPr>
          <a:xfrm>
            <a:off x="5484185" y="2997459"/>
            <a:ext cx="746449" cy="830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プレースホルダー 2">
            <a:extLst>
              <a:ext uri="{FF2B5EF4-FFF2-40B4-BE49-F238E27FC236}">
                <a16:creationId xmlns:a16="http://schemas.microsoft.com/office/drawing/2014/main" id="{F1835AEF-AF02-5290-5B5E-A1A3A6176CDA}"/>
              </a:ext>
            </a:extLst>
          </p:cNvPr>
          <p:cNvSpPr txBox="1">
            <a:spLocks/>
          </p:cNvSpPr>
          <p:nvPr/>
        </p:nvSpPr>
        <p:spPr>
          <a:xfrm>
            <a:off x="1062135" y="3827883"/>
            <a:ext cx="9590550" cy="5622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ja-JP" altLang="en-US" sz="2800" dirty="0"/>
              <a:t>処理ごとに細かく区切ってコーディングしていく</a:t>
            </a:r>
          </a:p>
        </p:txBody>
      </p:sp>
    </p:spTree>
    <p:extLst>
      <p:ext uri="{BB962C8B-B14F-4D97-AF65-F5344CB8AC3E}">
        <p14:creationId xmlns:p14="http://schemas.microsoft.com/office/powerpoint/2010/main" val="421792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95BCCD6-5279-F020-25DB-7B3EE9B5FB30}"/>
              </a:ext>
            </a:extLst>
          </p:cNvPr>
          <p:cNvSpPr txBox="1"/>
          <p:nvPr/>
        </p:nvSpPr>
        <p:spPr>
          <a:xfrm>
            <a:off x="1398639" y="1997839"/>
            <a:ext cx="9394722" cy="2862322"/>
          </a:xfrm>
          <a:prstGeom prst="rect">
            <a:avLst/>
          </a:prstGeom>
          <a:noFill/>
        </p:spPr>
        <p:txBody>
          <a:bodyPr wrap="square" rtlCol="0">
            <a:spAutoFit/>
          </a:bodyPr>
          <a:lstStyle/>
          <a:p>
            <a:pPr algn="ctr"/>
            <a:r>
              <a:rPr kumimoji="1" lang="ja-JP" altLang="en-US" sz="6000" dirty="0">
                <a:ln>
                  <a:solidFill>
                    <a:schemeClr val="bg1"/>
                  </a:solidFill>
                </a:ln>
                <a:effectLst>
                  <a:outerShdw blurRad="60007" dir="1500000" sy="-30000" kx="800400" algn="bl" rotWithShape="0">
                    <a:prstClr val="black">
                      <a:alpha val="20000"/>
                    </a:prstClr>
                  </a:outerShdw>
                </a:effectLst>
              </a:rPr>
              <a:t>以上でプレゼンを終わります</a:t>
            </a:r>
            <a:endParaRPr kumimoji="1" lang="en-US" altLang="ja-JP" sz="6000" dirty="0">
              <a:ln>
                <a:solidFill>
                  <a:schemeClr val="bg1"/>
                </a:solidFill>
              </a:ln>
              <a:effectLst>
                <a:outerShdw blurRad="60007" dir="1500000" sy="-30000" kx="800400" algn="bl" rotWithShape="0">
                  <a:prstClr val="black">
                    <a:alpha val="20000"/>
                  </a:prstClr>
                </a:outerShdw>
              </a:effectLst>
            </a:endParaRPr>
          </a:p>
          <a:p>
            <a:pPr algn="ctr"/>
            <a:endParaRPr kumimoji="1" lang="en-US" altLang="ja-JP" sz="6000" dirty="0">
              <a:ln>
                <a:solidFill>
                  <a:schemeClr val="bg1"/>
                </a:solidFill>
              </a:ln>
              <a:effectLst>
                <a:outerShdw blurRad="60007" dir="1500000" sy="-30000" kx="800400" algn="bl" rotWithShape="0">
                  <a:prstClr val="black">
                    <a:alpha val="20000"/>
                  </a:prstClr>
                </a:outerShdw>
              </a:effectLst>
            </a:endParaRPr>
          </a:p>
          <a:p>
            <a:pPr algn="ctr"/>
            <a:r>
              <a:rPr kumimoji="1" lang="ja-JP" altLang="en-US" sz="6000" dirty="0">
                <a:ln>
                  <a:solidFill>
                    <a:schemeClr val="bg1"/>
                  </a:solidFill>
                </a:ln>
                <a:effectLst>
                  <a:outerShdw blurRad="60007" dir="1500000" sy="-30000" kx="800400" algn="bl" rotWithShape="0">
                    <a:prstClr val="black">
                      <a:alpha val="20000"/>
                    </a:prstClr>
                  </a:outerShdw>
                </a:effectLst>
              </a:rPr>
              <a:t>ありがとうございました！</a:t>
            </a:r>
          </a:p>
        </p:txBody>
      </p:sp>
    </p:spTree>
    <p:extLst>
      <p:ext uri="{BB962C8B-B14F-4D97-AF65-F5344CB8AC3E}">
        <p14:creationId xmlns:p14="http://schemas.microsoft.com/office/powerpoint/2010/main" val="94332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C6399-320C-DC7F-69E4-4F576EC798EB}"/>
              </a:ext>
            </a:extLst>
          </p:cNvPr>
          <p:cNvSpPr>
            <a:spLocks noGrp="1"/>
          </p:cNvSpPr>
          <p:nvPr>
            <p:ph type="title"/>
          </p:nvPr>
        </p:nvSpPr>
        <p:spPr/>
        <p:txBody>
          <a:bodyPr/>
          <a:lstStyle/>
          <a:p>
            <a:pPr algn="l"/>
            <a:r>
              <a:rPr kumimoji="1" lang="ja-JP" altLang="en-US" dirty="0"/>
              <a:t>目次</a:t>
            </a:r>
          </a:p>
        </p:txBody>
      </p:sp>
      <p:sp>
        <p:nvSpPr>
          <p:cNvPr id="3" name="コンテンツ プレースホルダー 2">
            <a:extLst>
              <a:ext uri="{FF2B5EF4-FFF2-40B4-BE49-F238E27FC236}">
                <a16:creationId xmlns:a16="http://schemas.microsoft.com/office/drawing/2014/main" id="{9138ABC2-A029-6A86-F93B-E55CB0B4C7BB}"/>
              </a:ext>
            </a:extLst>
          </p:cNvPr>
          <p:cNvSpPr>
            <a:spLocks noGrp="1"/>
          </p:cNvSpPr>
          <p:nvPr>
            <p:ph idx="1"/>
          </p:nvPr>
        </p:nvSpPr>
        <p:spPr>
          <a:xfrm>
            <a:off x="913795" y="1732449"/>
            <a:ext cx="10353762" cy="4976261"/>
          </a:xfrm>
        </p:spPr>
        <p:txBody>
          <a:bodyPr>
            <a:normAutofit fontScale="92500" lnSpcReduction="10000"/>
          </a:bodyPr>
          <a:lstStyle/>
          <a:p>
            <a:r>
              <a:rPr kumimoji="1" lang="ja-JP" altLang="en-US" sz="3000" dirty="0"/>
              <a:t>ゲーム内容</a:t>
            </a:r>
            <a:endParaRPr kumimoji="1" lang="en-US" altLang="ja-JP" sz="3000" dirty="0"/>
          </a:p>
          <a:p>
            <a:r>
              <a:rPr lang="ja-JP" altLang="en-US" sz="3000" dirty="0"/>
              <a:t>開発環境</a:t>
            </a:r>
            <a:endParaRPr lang="en-US" altLang="ja-JP" sz="3000" dirty="0"/>
          </a:p>
          <a:p>
            <a:r>
              <a:rPr kumimoji="1" lang="ja-JP" altLang="en-US" sz="3000" dirty="0"/>
              <a:t>操作説明</a:t>
            </a:r>
            <a:endParaRPr kumimoji="1" lang="en-US" altLang="ja-JP" sz="3000" dirty="0"/>
          </a:p>
          <a:p>
            <a:r>
              <a:rPr lang="ja-JP" altLang="en-US" sz="3000" dirty="0"/>
              <a:t>ステージ構成</a:t>
            </a:r>
            <a:endParaRPr lang="en-US" altLang="ja-JP" sz="3000" dirty="0"/>
          </a:p>
          <a:p>
            <a:r>
              <a:rPr kumimoji="1" lang="ja-JP" altLang="en-US" sz="3000" dirty="0"/>
              <a:t>ギミック紹介（</a:t>
            </a:r>
            <a:r>
              <a:rPr kumimoji="1" lang="en-US" altLang="ja-JP" sz="3000" dirty="0"/>
              <a:t>3</a:t>
            </a:r>
            <a:r>
              <a:rPr kumimoji="1" lang="ja-JP" altLang="en-US" sz="3000" dirty="0"/>
              <a:t>種類）</a:t>
            </a:r>
            <a:endParaRPr kumimoji="1" lang="en-US" altLang="ja-JP" sz="3000" dirty="0"/>
          </a:p>
          <a:p>
            <a:r>
              <a:rPr lang="ja-JP" altLang="en-US" sz="3000" dirty="0"/>
              <a:t>グレースケール</a:t>
            </a:r>
            <a:endParaRPr lang="en-US" altLang="ja-JP" sz="3000" dirty="0"/>
          </a:p>
          <a:p>
            <a:r>
              <a:rPr lang="ja-JP" altLang="en-US" sz="3000" dirty="0"/>
              <a:t>スロー演出</a:t>
            </a:r>
            <a:endParaRPr lang="en-US" altLang="ja-JP" sz="3000" dirty="0"/>
          </a:p>
          <a:p>
            <a:r>
              <a:rPr lang="ja-JP" altLang="en-US" sz="3000" dirty="0"/>
              <a:t>ミニマップ</a:t>
            </a:r>
            <a:endParaRPr lang="en-US" altLang="ja-JP" sz="3000" dirty="0"/>
          </a:p>
          <a:p>
            <a:r>
              <a:rPr lang="ja-JP" altLang="en-US" sz="3000" dirty="0"/>
              <a:t>反省点</a:t>
            </a:r>
            <a:endParaRPr lang="en-US" altLang="ja-JP" sz="3000" dirty="0"/>
          </a:p>
          <a:p>
            <a:endParaRPr kumimoji="1" lang="ja-JP" altLang="en-US" dirty="0"/>
          </a:p>
        </p:txBody>
      </p:sp>
      <p:pic>
        <p:nvPicPr>
          <p:cNvPr id="4" name="図 3" descr="建物, 男, 民衆, 乗る が含まれている画像&#10;&#10;自動的に生成された説明">
            <a:extLst>
              <a:ext uri="{FF2B5EF4-FFF2-40B4-BE49-F238E27FC236}">
                <a16:creationId xmlns:a16="http://schemas.microsoft.com/office/drawing/2014/main" id="{4A912ED4-075D-912B-4D38-49C9A98C4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889" y="2230530"/>
            <a:ext cx="5703547" cy="3208246"/>
          </a:xfrm>
          <a:prstGeom prst="rect">
            <a:avLst/>
          </a:prstGeom>
        </p:spPr>
      </p:pic>
    </p:spTree>
    <p:extLst>
      <p:ext uri="{BB962C8B-B14F-4D97-AF65-F5344CB8AC3E}">
        <p14:creationId xmlns:p14="http://schemas.microsoft.com/office/powerpoint/2010/main" val="126694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6D2964-1C67-AD4B-A802-E1CF40E2E263}"/>
              </a:ext>
            </a:extLst>
          </p:cNvPr>
          <p:cNvSpPr>
            <a:spLocks noGrp="1"/>
          </p:cNvSpPr>
          <p:nvPr>
            <p:ph type="title"/>
          </p:nvPr>
        </p:nvSpPr>
        <p:spPr/>
        <p:txBody>
          <a:bodyPr/>
          <a:lstStyle/>
          <a:p>
            <a:pPr algn="l"/>
            <a:r>
              <a:rPr kumimoji="1" lang="ja-JP" altLang="en-US" dirty="0"/>
              <a:t>ゲーム内容</a:t>
            </a:r>
          </a:p>
        </p:txBody>
      </p:sp>
      <p:sp>
        <p:nvSpPr>
          <p:cNvPr id="3" name="コンテンツ プレースホルダー 2">
            <a:extLst>
              <a:ext uri="{FF2B5EF4-FFF2-40B4-BE49-F238E27FC236}">
                <a16:creationId xmlns:a16="http://schemas.microsoft.com/office/drawing/2014/main" id="{33DC8810-9285-DF59-699B-62FCCA457BE9}"/>
              </a:ext>
            </a:extLst>
          </p:cNvPr>
          <p:cNvSpPr>
            <a:spLocks noGrp="1"/>
          </p:cNvSpPr>
          <p:nvPr>
            <p:ph idx="1"/>
          </p:nvPr>
        </p:nvSpPr>
        <p:spPr>
          <a:xfrm>
            <a:off x="844122" y="1732449"/>
            <a:ext cx="10764399" cy="4058751"/>
          </a:xfrm>
        </p:spPr>
        <p:txBody>
          <a:bodyPr>
            <a:normAutofit/>
          </a:bodyPr>
          <a:lstStyle/>
          <a:p>
            <a:pPr marL="450000" lvl="1" indent="0">
              <a:buNone/>
            </a:pPr>
            <a:r>
              <a:rPr lang="ja-JP" altLang="en-US" sz="4800" dirty="0"/>
              <a:t>騎士を操作してダンジョン内の敵を倒し</a:t>
            </a:r>
            <a:endParaRPr lang="en-US" altLang="ja-JP" sz="4800" dirty="0"/>
          </a:p>
          <a:p>
            <a:pPr marL="450000" lvl="1" indent="0">
              <a:buNone/>
            </a:pPr>
            <a:r>
              <a:rPr lang="ja-JP" altLang="en-US" sz="4800" dirty="0"/>
              <a:t>ギミックをクリアして、</a:t>
            </a:r>
            <a:endParaRPr lang="en-US" altLang="ja-JP" sz="4800" dirty="0"/>
          </a:p>
          <a:p>
            <a:pPr marL="450000" lvl="1" indent="0">
              <a:buNone/>
            </a:pPr>
            <a:r>
              <a:rPr lang="ja-JP" altLang="en-US" sz="4800" dirty="0"/>
              <a:t>ダンジョンの奥にいる支配者を倒す。</a:t>
            </a:r>
            <a:endParaRPr kumimoji="1" lang="ja-JP" altLang="en-US" sz="4800" dirty="0"/>
          </a:p>
        </p:txBody>
      </p:sp>
    </p:spTree>
    <p:extLst>
      <p:ext uri="{BB962C8B-B14F-4D97-AF65-F5344CB8AC3E}">
        <p14:creationId xmlns:p14="http://schemas.microsoft.com/office/powerpoint/2010/main" val="41925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FBEDF6-DE96-307B-D58E-7313E20D5A75}"/>
              </a:ext>
            </a:extLst>
          </p:cNvPr>
          <p:cNvSpPr>
            <a:spLocks noGrp="1"/>
          </p:cNvSpPr>
          <p:nvPr>
            <p:ph idx="1"/>
          </p:nvPr>
        </p:nvSpPr>
        <p:spPr>
          <a:xfrm>
            <a:off x="913795" y="531223"/>
            <a:ext cx="4790319" cy="5738948"/>
          </a:xfrm>
        </p:spPr>
        <p:txBody>
          <a:bodyPr>
            <a:normAutofit lnSpcReduction="10000"/>
          </a:bodyPr>
          <a:lstStyle/>
          <a:p>
            <a:r>
              <a:rPr kumimoji="1" lang="ja-JP" altLang="en-US" sz="3200" dirty="0"/>
              <a:t>使用ゲームエンジン</a:t>
            </a:r>
            <a:endParaRPr kumimoji="1" lang="en-US" altLang="ja-JP" sz="3200" dirty="0"/>
          </a:p>
          <a:p>
            <a:pPr marL="36900" indent="0">
              <a:buNone/>
            </a:pPr>
            <a:r>
              <a:rPr lang="en-US" altLang="ja-JP" dirty="0"/>
              <a:t>	</a:t>
            </a:r>
            <a:r>
              <a:rPr lang="ja-JP" altLang="en-US" sz="2800" dirty="0"/>
              <a:t>学校内製のゲームエンジン</a:t>
            </a:r>
            <a:endParaRPr lang="en-US" altLang="ja-JP" sz="2800" dirty="0"/>
          </a:p>
          <a:p>
            <a:pPr marL="36900" indent="0">
              <a:buNone/>
            </a:pPr>
            <a:endParaRPr lang="en-US" altLang="ja-JP" sz="2400" dirty="0"/>
          </a:p>
          <a:p>
            <a:pPr marL="36900" indent="0">
              <a:buNone/>
            </a:pPr>
            <a:endParaRPr lang="en-US" altLang="ja-JP" sz="2400" dirty="0"/>
          </a:p>
          <a:p>
            <a:pPr marL="36900" indent="0">
              <a:buNone/>
            </a:pPr>
            <a:endParaRPr lang="en-US" altLang="ja-JP" sz="2400" dirty="0"/>
          </a:p>
          <a:p>
            <a:r>
              <a:rPr lang="ja-JP" altLang="en-US" sz="3200" dirty="0"/>
              <a:t>使用ツール</a:t>
            </a:r>
            <a:endParaRPr lang="en-US" altLang="ja-JP" sz="3200" dirty="0"/>
          </a:p>
          <a:p>
            <a:pPr lvl="1"/>
            <a:r>
              <a:rPr lang="en-US" altLang="ja-JP" sz="2800" dirty="0"/>
              <a:t>Visual Studio 2022</a:t>
            </a:r>
          </a:p>
          <a:p>
            <a:pPr lvl="1"/>
            <a:r>
              <a:rPr lang="en-US" altLang="ja-JP" sz="2800" dirty="0"/>
              <a:t>3dsMax 2023</a:t>
            </a:r>
          </a:p>
          <a:p>
            <a:pPr lvl="1"/>
            <a:r>
              <a:rPr lang="en-US" altLang="ja-JP" sz="2800" dirty="0"/>
              <a:t>Adobe Photoshop 2023</a:t>
            </a:r>
          </a:p>
          <a:p>
            <a:pPr lvl="1"/>
            <a:r>
              <a:rPr lang="en-US" altLang="ja-JP" sz="2800" dirty="0" err="1"/>
              <a:t>Effekseer</a:t>
            </a:r>
            <a:endParaRPr lang="en-US" altLang="ja-JP" sz="2800" dirty="0"/>
          </a:p>
          <a:p>
            <a:pPr lvl="1"/>
            <a:endParaRPr lang="en-US" altLang="ja-JP" dirty="0"/>
          </a:p>
        </p:txBody>
      </p:sp>
      <p:sp>
        <p:nvSpPr>
          <p:cNvPr id="4" name="コンテンツ プレースホルダー 2">
            <a:extLst>
              <a:ext uri="{FF2B5EF4-FFF2-40B4-BE49-F238E27FC236}">
                <a16:creationId xmlns:a16="http://schemas.microsoft.com/office/drawing/2014/main" id="{03D9AD19-1CE2-0E7F-6775-71B90D65C2C3}"/>
              </a:ext>
            </a:extLst>
          </p:cNvPr>
          <p:cNvSpPr txBox="1">
            <a:spLocks/>
          </p:cNvSpPr>
          <p:nvPr/>
        </p:nvSpPr>
        <p:spPr>
          <a:xfrm>
            <a:off x="6487888" y="470260"/>
            <a:ext cx="2726388" cy="20378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3200" dirty="0"/>
              <a:t>使用言語</a:t>
            </a:r>
            <a:endParaRPr lang="en-US" altLang="ja-JP" sz="3200" dirty="0"/>
          </a:p>
          <a:p>
            <a:pPr lvl="1"/>
            <a:r>
              <a:rPr lang="en-US" altLang="ja-JP" sz="2800" dirty="0"/>
              <a:t>C++</a:t>
            </a:r>
          </a:p>
          <a:p>
            <a:pPr lvl="1"/>
            <a:r>
              <a:rPr lang="en-US" altLang="ja-JP" sz="2800" dirty="0"/>
              <a:t>HLSL</a:t>
            </a:r>
          </a:p>
        </p:txBody>
      </p:sp>
      <p:sp>
        <p:nvSpPr>
          <p:cNvPr id="6" name="コンテンツ プレースホルダー 2">
            <a:extLst>
              <a:ext uri="{FF2B5EF4-FFF2-40B4-BE49-F238E27FC236}">
                <a16:creationId xmlns:a16="http://schemas.microsoft.com/office/drawing/2014/main" id="{EFC26B8A-52CB-B09B-60B5-22346EF20DE7}"/>
              </a:ext>
            </a:extLst>
          </p:cNvPr>
          <p:cNvSpPr txBox="1">
            <a:spLocks/>
          </p:cNvSpPr>
          <p:nvPr/>
        </p:nvSpPr>
        <p:spPr>
          <a:xfrm>
            <a:off x="6487888" y="3074124"/>
            <a:ext cx="2726388" cy="20378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ja-JP" altLang="en-US" sz="3200" dirty="0"/>
              <a:t>開発環境</a:t>
            </a:r>
            <a:endParaRPr lang="en-US" altLang="ja-JP" sz="3200" dirty="0"/>
          </a:p>
          <a:p>
            <a:pPr lvl="1"/>
            <a:r>
              <a:rPr lang="en-US" altLang="ja-JP" sz="2800" dirty="0"/>
              <a:t>Windows11</a:t>
            </a:r>
          </a:p>
          <a:p>
            <a:pPr lvl="1"/>
            <a:r>
              <a:rPr lang="en-US" altLang="ja-JP" sz="2800" dirty="0"/>
              <a:t>DirectX12</a:t>
            </a:r>
          </a:p>
          <a:p>
            <a:endParaRPr lang="ja-JP" altLang="en-US" dirty="0"/>
          </a:p>
        </p:txBody>
      </p:sp>
    </p:spTree>
    <p:extLst>
      <p:ext uri="{BB962C8B-B14F-4D97-AF65-F5344CB8AC3E}">
        <p14:creationId xmlns:p14="http://schemas.microsoft.com/office/powerpoint/2010/main" val="2052105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7BEC6F-6544-C106-6C41-E4B2A7490F7E}"/>
              </a:ext>
            </a:extLst>
          </p:cNvPr>
          <p:cNvSpPr>
            <a:spLocks noGrp="1"/>
          </p:cNvSpPr>
          <p:nvPr>
            <p:ph type="title"/>
          </p:nvPr>
        </p:nvSpPr>
        <p:spPr>
          <a:xfrm>
            <a:off x="913795" y="-63838"/>
            <a:ext cx="10353762" cy="970450"/>
          </a:xfrm>
        </p:spPr>
        <p:txBody>
          <a:bodyPr/>
          <a:lstStyle/>
          <a:p>
            <a:pPr algn="l"/>
            <a:r>
              <a:rPr lang="ja-JP" altLang="en-US" dirty="0"/>
              <a:t>操作説明</a:t>
            </a:r>
            <a:endParaRPr kumimoji="1" lang="ja-JP" altLang="en-US" dirty="0"/>
          </a:p>
        </p:txBody>
      </p:sp>
      <p:pic>
        <p:nvPicPr>
          <p:cNvPr id="5" name="コンテンツ プレースホルダー 4" descr="屋内, 小さい, 座る, 持つ が含まれている画像">
            <a:extLst>
              <a:ext uri="{FF2B5EF4-FFF2-40B4-BE49-F238E27FC236}">
                <a16:creationId xmlns:a16="http://schemas.microsoft.com/office/drawing/2014/main" id="{3F7B0271-FF5C-C2D4-48E4-BFE1BC714D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431" y="1911069"/>
            <a:ext cx="5515590" cy="3701026"/>
          </a:xfrm>
        </p:spPr>
      </p:pic>
      <p:sp>
        <p:nvSpPr>
          <p:cNvPr id="6" name="テキスト ボックス 5">
            <a:extLst>
              <a:ext uri="{FF2B5EF4-FFF2-40B4-BE49-F238E27FC236}">
                <a16:creationId xmlns:a16="http://schemas.microsoft.com/office/drawing/2014/main" id="{B5B5F127-0751-CCF3-2297-BA0F1A233D47}"/>
              </a:ext>
            </a:extLst>
          </p:cNvPr>
          <p:cNvSpPr txBox="1"/>
          <p:nvPr/>
        </p:nvSpPr>
        <p:spPr>
          <a:xfrm>
            <a:off x="8652248" y="3925994"/>
            <a:ext cx="2330245" cy="830997"/>
          </a:xfrm>
          <a:prstGeom prst="rect">
            <a:avLst/>
          </a:prstGeom>
          <a:noFill/>
        </p:spPr>
        <p:txBody>
          <a:bodyPr wrap="square" rtlCol="0">
            <a:spAutoFit/>
          </a:bodyPr>
          <a:lstStyle/>
          <a:p>
            <a:r>
              <a:rPr kumimoji="1" lang="ja-JP" altLang="en-US" sz="4800" dirty="0"/>
              <a:t>ジャンプ</a:t>
            </a:r>
          </a:p>
        </p:txBody>
      </p:sp>
      <p:sp>
        <p:nvSpPr>
          <p:cNvPr id="7" name="テキスト ボックス 6">
            <a:extLst>
              <a:ext uri="{FF2B5EF4-FFF2-40B4-BE49-F238E27FC236}">
                <a16:creationId xmlns:a16="http://schemas.microsoft.com/office/drawing/2014/main" id="{DE87D9E3-89CE-6C6E-3ECC-BF08D1659A9C}"/>
              </a:ext>
            </a:extLst>
          </p:cNvPr>
          <p:cNvSpPr txBox="1"/>
          <p:nvPr/>
        </p:nvSpPr>
        <p:spPr>
          <a:xfrm>
            <a:off x="8627667" y="2500026"/>
            <a:ext cx="2664540" cy="830997"/>
          </a:xfrm>
          <a:prstGeom prst="rect">
            <a:avLst/>
          </a:prstGeom>
          <a:noFill/>
        </p:spPr>
        <p:txBody>
          <a:bodyPr wrap="square" rtlCol="0">
            <a:spAutoFit/>
          </a:bodyPr>
          <a:lstStyle/>
          <a:p>
            <a:r>
              <a:rPr kumimoji="1" lang="ja-JP" altLang="en-US" sz="4800" dirty="0"/>
              <a:t>近接攻撃</a:t>
            </a:r>
          </a:p>
        </p:txBody>
      </p:sp>
      <p:sp>
        <p:nvSpPr>
          <p:cNvPr id="8" name="テキスト ボックス 7">
            <a:extLst>
              <a:ext uri="{FF2B5EF4-FFF2-40B4-BE49-F238E27FC236}">
                <a16:creationId xmlns:a16="http://schemas.microsoft.com/office/drawing/2014/main" id="{61697E60-A151-92FD-6CED-54CA9B20A35C}"/>
              </a:ext>
            </a:extLst>
          </p:cNvPr>
          <p:cNvSpPr txBox="1"/>
          <p:nvPr/>
        </p:nvSpPr>
        <p:spPr>
          <a:xfrm>
            <a:off x="8627667" y="1495570"/>
            <a:ext cx="2664540" cy="830997"/>
          </a:xfrm>
          <a:prstGeom prst="rect">
            <a:avLst/>
          </a:prstGeom>
          <a:noFill/>
        </p:spPr>
        <p:txBody>
          <a:bodyPr wrap="square" rtlCol="0">
            <a:spAutoFit/>
          </a:bodyPr>
          <a:lstStyle/>
          <a:p>
            <a:r>
              <a:rPr kumimoji="1" lang="ja-JP" altLang="en-US" sz="4800" dirty="0"/>
              <a:t>魔法攻撃</a:t>
            </a:r>
          </a:p>
        </p:txBody>
      </p:sp>
      <p:sp>
        <p:nvSpPr>
          <p:cNvPr id="9" name="テキスト ボックス 8">
            <a:extLst>
              <a:ext uri="{FF2B5EF4-FFF2-40B4-BE49-F238E27FC236}">
                <a16:creationId xmlns:a16="http://schemas.microsoft.com/office/drawing/2014/main" id="{2B78F4D9-B7D8-6D34-282D-494263B2668D}"/>
              </a:ext>
            </a:extLst>
          </p:cNvPr>
          <p:cNvSpPr txBox="1"/>
          <p:nvPr/>
        </p:nvSpPr>
        <p:spPr>
          <a:xfrm>
            <a:off x="641721" y="5196596"/>
            <a:ext cx="2959509" cy="830997"/>
          </a:xfrm>
          <a:prstGeom prst="rect">
            <a:avLst/>
          </a:prstGeom>
          <a:noFill/>
        </p:spPr>
        <p:txBody>
          <a:bodyPr wrap="square" rtlCol="0">
            <a:spAutoFit/>
          </a:bodyPr>
          <a:lstStyle/>
          <a:p>
            <a:r>
              <a:rPr kumimoji="1" lang="ja-JP" altLang="en-US" sz="4800" dirty="0"/>
              <a:t>移動</a:t>
            </a:r>
            <a:r>
              <a:rPr kumimoji="1" lang="en-US" altLang="ja-JP" sz="4800" dirty="0"/>
              <a:t>(</a:t>
            </a:r>
            <a:r>
              <a:rPr kumimoji="1" lang="ja-JP" altLang="en-US" sz="4800" dirty="0"/>
              <a:t>歩き</a:t>
            </a:r>
            <a:r>
              <a:rPr kumimoji="1" lang="en-US" altLang="ja-JP" sz="4800" dirty="0"/>
              <a:t>)</a:t>
            </a:r>
            <a:endParaRPr kumimoji="1" lang="ja-JP" altLang="en-US" sz="4800" dirty="0"/>
          </a:p>
        </p:txBody>
      </p:sp>
      <p:sp>
        <p:nvSpPr>
          <p:cNvPr id="10" name="テキスト ボックス 9">
            <a:extLst>
              <a:ext uri="{FF2B5EF4-FFF2-40B4-BE49-F238E27FC236}">
                <a16:creationId xmlns:a16="http://schemas.microsoft.com/office/drawing/2014/main" id="{A5828950-5BD9-06AA-DF88-DA5119913AB2}"/>
              </a:ext>
            </a:extLst>
          </p:cNvPr>
          <p:cNvSpPr txBox="1"/>
          <p:nvPr/>
        </p:nvSpPr>
        <p:spPr>
          <a:xfrm>
            <a:off x="3184283" y="869327"/>
            <a:ext cx="4987410" cy="830997"/>
          </a:xfrm>
          <a:prstGeom prst="rect">
            <a:avLst/>
          </a:prstGeom>
          <a:noFill/>
        </p:spPr>
        <p:txBody>
          <a:bodyPr wrap="square" rtlCol="0">
            <a:spAutoFit/>
          </a:bodyPr>
          <a:lstStyle/>
          <a:p>
            <a:r>
              <a:rPr kumimoji="1" lang="ja-JP" altLang="en-US" sz="4800" dirty="0"/>
              <a:t>走る</a:t>
            </a:r>
            <a:r>
              <a:rPr kumimoji="1" lang="en-US" altLang="ja-JP" sz="4800" dirty="0"/>
              <a:t>(+R</a:t>
            </a:r>
            <a:r>
              <a:rPr kumimoji="1" lang="ja-JP" altLang="en-US" sz="4800" dirty="0"/>
              <a:t>ボタン</a:t>
            </a:r>
            <a:r>
              <a:rPr kumimoji="1" lang="en-US" altLang="ja-JP" sz="4800" dirty="0"/>
              <a:t>)</a:t>
            </a:r>
            <a:endParaRPr kumimoji="1" lang="ja-JP" altLang="en-US" sz="4800" dirty="0"/>
          </a:p>
        </p:txBody>
      </p:sp>
      <p:sp>
        <p:nvSpPr>
          <p:cNvPr id="11" name="テキスト ボックス 10">
            <a:extLst>
              <a:ext uri="{FF2B5EF4-FFF2-40B4-BE49-F238E27FC236}">
                <a16:creationId xmlns:a16="http://schemas.microsoft.com/office/drawing/2014/main" id="{104B6F69-B7E5-3E27-3FFE-C9381BD585E5}"/>
              </a:ext>
            </a:extLst>
          </p:cNvPr>
          <p:cNvSpPr txBox="1"/>
          <p:nvPr/>
        </p:nvSpPr>
        <p:spPr>
          <a:xfrm>
            <a:off x="7147912" y="5351962"/>
            <a:ext cx="2959509" cy="830997"/>
          </a:xfrm>
          <a:prstGeom prst="rect">
            <a:avLst/>
          </a:prstGeom>
          <a:noFill/>
        </p:spPr>
        <p:txBody>
          <a:bodyPr wrap="square" rtlCol="0">
            <a:spAutoFit/>
          </a:bodyPr>
          <a:lstStyle/>
          <a:p>
            <a:r>
              <a:rPr kumimoji="1" lang="ja-JP" altLang="en-US" sz="4800" dirty="0"/>
              <a:t>カメラ操作</a:t>
            </a:r>
          </a:p>
        </p:txBody>
      </p:sp>
      <p:cxnSp>
        <p:nvCxnSpPr>
          <p:cNvPr id="13" name="直線コネクタ 12">
            <a:extLst>
              <a:ext uri="{FF2B5EF4-FFF2-40B4-BE49-F238E27FC236}">
                <a16:creationId xmlns:a16="http://schemas.microsoft.com/office/drawing/2014/main" id="{53786C2A-5B66-BB69-FEC5-F6C4C0C83D5E}"/>
              </a:ext>
            </a:extLst>
          </p:cNvPr>
          <p:cNvCxnSpPr>
            <a:cxnSpLocks/>
            <a:stCxn id="10" idx="2"/>
          </p:cNvCxnSpPr>
          <p:nvPr/>
        </p:nvCxnSpPr>
        <p:spPr>
          <a:xfrm>
            <a:off x="5677988" y="1700324"/>
            <a:ext cx="1587910" cy="5119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393FD54-52E4-67AB-6EB8-0AECC77061EA}"/>
              </a:ext>
            </a:extLst>
          </p:cNvPr>
          <p:cNvCxnSpPr>
            <a:cxnSpLocks/>
            <a:endCxn id="11" idx="1"/>
          </p:cNvCxnSpPr>
          <p:nvPr/>
        </p:nvCxnSpPr>
        <p:spPr>
          <a:xfrm>
            <a:off x="6583783" y="4469752"/>
            <a:ext cx="564129" cy="12977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1A3FB15-B737-0D01-0536-511304C57ADB}"/>
              </a:ext>
            </a:extLst>
          </p:cNvPr>
          <p:cNvCxnSpPr>
            <a:cxnSpLocks/>
            <a:endCxn id="9" idx="3"/>
          </p:cNvCxnSpPr>
          <p:nvPr/>
        </p:nvCxnSpPr>
        <p:spPr>
          <a:xfrm flipH="1">
            <a:off x="3601230" y="4463014"/>
            <a:ext cx="1051743" cy="114908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02407E9-30EA-BAC6-82A9-3AD6390E88C5}"/>
              </a:ext>
            </a:extLst>
          </p:cNvPr>
          <p:cNvCxnSpPr>
            <a:cxnSpLocks/>
            <a:stCxn id="8" idx="1"/>
          </p:cNvCxnSpPr>
          <p:nvPr/>
        </p:nvCxnSpPr>
        <p:spPr>
          <a:xfrm flipH="1">
            <a:off x="6865847" y="1911069"/>
            <a:ext cx="1761820" cy="15179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BC5BA89-EDD7-6427-9B6F-D753A8155F90}"/>
              </a:ext>
            </a:extLst>
          </p:cNvPr>
          <p:cNvCxnSpPr>
            <a:cxnSpLocks/>
            <a:stCxn id="7" idx="1"/>
          </p:cNvCxnSpPr>
          <p:nvPr/>
        </p:nvCxnSpPr>
        <p:spPr>
          <a:xfrm flipH="1">
            <a:off x="7855833" y="2915525"/>
            <a:ext cx="771834" cy="4977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C0531C3-345F-607F-459E-F0C4605493A1}"/>
              </a:ext>
            </a:extLst>
          </p:cNvPr>
          <p:cNvCxnSpPr>
            <a:cxnSpLocks/>
            <a:stCxn id="6" idx="1"/>
          </p:cNvCxnSpPr>
          <p:nvPr/>
        </p:nvCxnSpPr>
        <p:spPr>
          <a:xfrm flipH="1" flipV="1">
            <a:off x="7383885" y="3844499"/>
            <a:ext cx="1268363" cy="4969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31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91D7D-7810-932D-E62C-BA2DA2D701C0}"/>
              </a:ext>
            </a:extLst>
          </p:cNvPr>
          <p:cNvSpPr>
            <a:spLocks noGrp="1"/>
          </p:cNvSpPr>
          <p:nvPr>
            <p:ph type="title"/>
          </p:nvPr>
        </p:nvSpPr>
        <p:spPr>
          <a:xfrm>
            <a:off x="914400" y="285136"/>
            <a:ext cx="10353762" cy="970450"/>
          </a:xfrm>
        </p:spPr>
        <p:txBody>
          <a:bodyPr/>
          <a:lstStyle/>
          <a:p>
            <a:pPr algn="l"/>
            <a:r>
              <a:rPr kumimoji="1" lang="ja-JP" altLang="en-US" dirty="0"/>
              <a:t>ステージ構成</a:t>
            </a:r>
          </a:p>
        </p:txBody>
      </p:sp>
      <p:pic>
        <p:nvPicPr>
          <p:cNvPr id="5" name="コンテンツ プレースホルダー 4" descr="建物, 多い, ケーキ, グループ が含まれている画像">
            <a:extLst>
              <a:ext uri="{FF2B5EF4-FFF2-40B4-BE49-F238E27FC236}">
                <a16:creationId xmlns:a16="http://schemas.microsoft.com/office/drawing/2014/main" id="{DEC5B77F-4996-AB69-3007-3B9A8681E7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55586"/>
            <a:ext cx="10353675" cy="3422244"/>
          </a:xfrm>
        </p:spPr>
      </p:pic>
      <p:sp>
        <p:nvSpPr>
          <p:cNvPr id="6" name="テキスト ボックス 5">
            <a:extLst>
              <a:ext uri="{FF2B5EF4-FFF2-40B4-BE49-F238E27FC236}">
                <a16:creationId xmlns:a16="http://schemas.microsoft.com/office/drawing/2014/main" id="{44AE4B56-72AC-30E7-745B-B04795924060}"/>
              </a:ext>
            </a:extLst>
          </p:cNvPr>
          <p:cNvSpPr txBox="1"/>
          <p:nvPr/>
        </p:nvSpPr>
        <p:spPr>
          <a:xfrm>
            <a:off x="737420" y="5294337"/>
            <a:ext cx="3672348" cy="707886"/>
          </a:xfrm>
          <a:prstGeom prst="rect">
            <a:avLst/>
          </a:prstGeom>
          <a:noFill/>
        </p:spPr>
        <p:txBody>
          <a:bodyPr wrap="square" rtlCol="0">
            <a:spAutoFit/>
          </a:bodyPr>
          <a:lstStyle/>
          <a:p>
            <a:r>
              <a:rPr kumimoji="1" lang="ja-JP" altLang="en-US" sz="4000" dirty="0"/>
              <a:t>雑魚敵との戦闘</a:t>
            </a:r>
          </a:p>
        </p:txBody>
      </p:sp>
      <p:sp>
        <p:nvSpPr>
          <p:cNvPr id="7" name="テキスト ボックス 6">
            <a:extLst>
              <a:ext uri="{FF2B5EF4-FFF2-40B4-BE49-F238E27FC236}">
                <a16:creationId xmlns:a16="http://schemas.microsoft.com/office/drawing/2014/main" id="{D3898210-4C4B-731B-9497-849B6AA8A1F0}"/>
              </a:ext>
            </a:extLst>
          </p:cNvPr>
          <p:cNvSpPr txBox="1"/>
          <p:nvPr/>
        </p:nvSpPr>
        <p:spPr>
          <a:xfrm>
            <a:off x="4955461" y="4986560"/>
            <a:ext cx="2826773" cy="1323439"/>
          </a:xfrm>
          <a:prstGeom prst="rect">
            <a:avLst/>
          </a:prstGeom>
          <a:noFill/>
        </p:spPr>
        <p:txBody>
          <a:bodyPr wrap="square" rtlCol="0">
            <a:spAutoFit/>
          </a:bodyPr>
          <a:lstStyle/>
          <a:p>
            <a:pPr algn="ctr"/>
            <a:r>
              <a:rPr kumimoji="1" lang="ja-JP" altLang="en-US" sz="4000" dirty="0"/>
              <a:t>アスレチックコース</a:t>
            </a:r>
          </a:p>
        </p:txBody>
      </p:sp>
      <p:sp>
        <p:nvSpPr>
          <p:cNvPr id="8" name="テキスト ボックス 7">
            <a:extLst>
              <a:ext uri="{FF2B5EF4-FFF2-40B4-BE49-F238E27FC236}">
                <a16:creationId xmlns:a16="http://schemas.microsoft.com/office/drawing/2014/main" id="{485050CF-152A-7DB3-5D51-FDE77F7FD9AA}"/>
              </a:ext>
            </a:extLst>
          </p:cNvPr>
          <p:cNvSpPr txBox="1"/>
          <p:nvPr/>
        </p:nvSpPr>
        <p:spPr>
          <a:xfrm>
            <a:off x="8441302" y="5294337"/>
            <a:ext cx="2826773" cy="707886"/>
          </a:xfrm>
          <a:prstGeom prst="rect">
            <a:avLst/>
          </a:prstGeom>
          <a:noFill/>
        </p:spPr>
        <p:txBody>
          <a:bodyPr wrap="square" rtlCol="0">
            <a:spAutoFit/>
          </a:bodyPr>
          <a:lstStyle/>
          <a:p>
            <a:pPr algn="ctr"/>
            <a:r>
              <a:rPr kumimoji="1" lang="ja-JP" altLang="en-US" sz="4000" dirty="0"/>
              <a:t>ボス戦</a:t>
            </a:r>
          </a:p>
        </p:txBody>
      </p:sp>
      <p:cxnSp>
        <p:nvCxnSpPr>
          <p:cNvPr id="10" name="直線コネクタ 9">
            <a:extLst>
              <a:ext uri="{FF2B5EF4-FFF2-40B4-BE49-F238E27FC236}">
                <a16:creationId xmlns:a16="http://schemas.microsoft.com/office/drawing/2014/main" id="{88453673-9E22-D2EC-19D0-73BA76C7C5EE}"/>
              </a:ext>
            </a:extLst>
          </p:cNvPr>
          <p:cNvCxnSpPr>
            <a:cxnSpLocks/>
            <a:endCxn id="6" idx="0"/>
          </p:cNvCxnSpPr>
          <p:nvPr/>
        </p:nvCxnSpPr>
        <p:spPr>
          <a:xfrm flipH="1">
            <a:off x="2573594" y="3569110"/>
            <a:ext cx="169606" cy="172522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3364FB8-7428-78FF-4936-DD5F36C34E1E}"/>
              </a:ext>
            </a:extLst>
          </p:cNvPr>
          <p:cNvCxnSpPr>
            <a:cxnSpLocks/>
            <a:endCxn id="7" idx="0"/>
          </p:cNvCxnSpPr>
          <p:nvPr/>
        </p:nvCxnSpPr>
        <p:spPr>
          <a:xfrm>
            <a:off x="6368847" y="3569110"/>
            <a:ext cx="1" cy="14174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2DC40E-7705-C4DB-DDEC-A70564E9E7AA}"/>
              </a:ext>
            </a:extLst>
          </p:cNvPr>
          <p:cNvCxnSpPr>
            <a:cxnSpLocks/>
            <a:endCxn id="8" idx="0"/>
          </p:cNvCxnSpPr>
          <p:nvPr/>
        </p:nvCxnSpPr>
        <p:spPr>
          <a:xfrm>
            <a:off x="9854689" y="3569110"/>
            <a:ext cx="0" cy="172522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46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378C7-D68E-AEA5-0A85-D337F250F18A}"/>
              </a:ext>
            </a:extLst>
          </p:cNvPr>
          <p:cNvSpPr>
            <a:spLocks noGrp="1"/>
          </p:cNvSpPr>
          <p:nvPr>
            <p:ph type="title"/>
          </p:nvPr>
        </p:nvSpPr>
        <p:spPr>
          <a:xfrm>
            <a:off x="913795" y="96350"/>
            <a:ext cx="10353762" cy="970450"/>
          </a:xfrm>
        </p:spPr>
        <p:txBody>
          <a:bodyPr/>
          <a:lstStyle/>
          <a:p>
            <a:pPr algn="l"/>
            <a:r>
              <a:rPr kumimoji="1" lang="ja-JP" altLang="en-US" dirty="0"/>
              <a:t>ギミック紹介　１</a:t>
            </a:r>
          </a:p>
        </p:txBody>
      </p:sp>
      <p:sp>
        <p:nvSpPr>
          <p:cNvPr id="3" name="コンテンツ プレースホルダー 2">
            <a:extLst>
              <a:ext uri="{FF2B5EF4-FFF2-40B4-BE49-F238E27FC236}">
                <a16:creationId xmlns:a16="http://schemas.microsoft.com/office/drawing/2014/main" id="{5FA5F54A-EA47-B045-5644-89ED02AAEC87}"/>
              </a:ext>
            </a:extLst>
          </p:cNvPr>
          <p:cNvSpPr>
            <a:spLocks noGrp="1"/>
          </p:cNvSpPr>
          <p:nvPr>
            <p:ph idx="1"/>
          </p:nvPr>
        </p:nvSpPr>
        <p:spPr>
          <a:xfrm>
            <a:off x="913795" y="1066801"/>
            <a:ext cx="10353762" cy="4724400"/>
          </a:xfrm>
        </p:spPr>
        <p:txBody>
          <a:bodyPr/>
          <a:lstStyle/>
          <a:p>
            <a:pPr>
              <a:buFont typeface="Wingdings" panose="05000000000000000000" pitchFamily="2" charset="2"/>
              <a:buChar char="Ø"/>
            </a:pPr>
            <a:r>
              <a:rPr kumimoji="1" lang="ja-JP" altLang="en-US" sz="3200" dirty="0"/>
              <a:t>動く床</a:t>
            </a:r>
            <a:endParaRPr kumimoji="1" lang="en-US" altLang="ja-JP" sz="3200" dirty="0"/>
          </a:p>
          <a:p>
            <a:pPr marL="699750" lvl="1" indent="-285750"/>
            <a:r>
              <a:rPr kumimoji="1" lang="ja-JP" altLang="en-US" sz="2800" dirty="0"/>
              <a:t>床が前後や左右に移動します</a:t>
            </a:r>
            <a:endParaRPr kumimoji="1" lang="en-US" altLang="ja-JP" sz="2800" dirty="0"/>
          </a:p>
          <a:p>
            <a:pPr marL="699750" lvl="1" indent="-285750"/>
            <a:r>
              <a:rPr kumimoji="1" lang="ja-JP" altLang="en-US" sz="2800" dirty="0"/>
              <a:t>床の上に乗るとプレイヤーも一緒に移動します</a:t>
            </a:r>
          </a:p>
          <a:p>
            <a:pPr marL="699750" lvl="1" indent="-285750"/>
            <a:r>
              <a:rPr lang="ja-JP" altLang="en-US" sz="2800" dirty="0"/>
              <a:t>床の移動速度をプレイヤーの移動速度に加算して実装しました</a:t>
            </a:r>
            <a:endParaRPr lang="en-US" altLang="ja-JP" sz="2800" dirty="0"/>
          </a:p>
        </p:txBody>
      </p:sp>
      <p:pic>
        <p:nvPicPr>
          <p:cNvPr id="4" name="gimmic1">
            <a:hlinkClick r:id="" action="ppaction://media"/>
            <a:extLst>
              <a:ext uri="{FF2B5EF4-FFF2-40B4-BE49-F238E27FC236}">
                <a16:creationId xmlns:a16="http://schemas.microsoft.com/office/drawing/2014/main" id="{66621389-0633-DE31-1E99-0CCAC00FDC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0495" y="3476447"/>
            <a:ext cx="5840361" cy="3285203"/>
          </a:xfrm>
          <a:prstGeom prst="rect">
            <a:avLst/>
          </a:prstGeom>
        </p:spPr>
      </p:pic>
    </p:spTree>
    <p:extLst>
      <p:ext uri="{BB962C8B-B14F-4D97-AF65-F5344CB8AC3E}">
        <p14:creationId xmlns:p14="http://schemas.microsoft.com/office/powerpoint/2010/main" val="121735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378C7-D68E-AEA5-0A85-D337F250F18A}"/>
              </a:ext>
            </a:extLst>
          </p:cNvPr>
          <p:cNvSpPr>
            <a:spLocks noGrp="1"/>
          </p:cNvSpPr>
          <p:nvPr>
            <p:ph type="title"/>
          </p:nvPr>
        </p:nvSpPr>
        <p:spPr>
          <a:xfrm>
            <a:off x="913795" y="96350"/>
            <a:ext cx="10353762" cy="970450"/>
          </a:xfrm>
        </p:spPr>
        <p:txBody>
          <a:bodyPr/>
          <a:lstStyle/>
          <a:p>
            <a:pPr algn="l"/>
            <a:r>
              <a:rPr kumimoji="1" lang="ja-JP" altLang="en-US" dirty="0"/>
              <a:t>ギミック紹介　２</a:t>
            </a:r>
          </a:p>
        </p:txBody>
      </p:sp>
      <p:sp>
        <p:nvSpPr>
          <p:cNvPr id="3" name="コンテンツ プレースホルダー 2">
            <a:extLst>
              <a:ext uri="{FF2B5EF4-FFF2-40B4-BE49-F238E27FC236}">
                <a16:creationId xmlns:a16="http://schemas.microsoft.com/office/drawing/2014/main" id="{5FA5F54A-EA47-B045-5644-89ED02AAEC87}"/>
              </a:ext>
            </a:extLst>
          </p:cNvPr>
          <p:cNvSpPr>
            <a:spLocks noGrp="1"/>
          </p:cNvSpPr>
          <p:nvPr>
            <p:ph idx="1"/>
          </p:nvPr>
        </p:nvSpPr>
        <p:spPr>
          <a:xfrm>
            <a:off x="913795" y="1066801"/>
            <a:ext cx="10353762" cy="4724400"/>
          </a:xfrm>
        </p:spPr>
        <p:txBody>
          <a:bodyPr/>
          <a:lstStyle/>
          <a:p>
            <a:pPr>
              <a:buFont typeface="Wingdings" panose="05000000000000000000" pitchFamily="2" charset="2"/>
              <a:buChar char="Ø"/>
            </a:pPr>
            <a:r>
              <a:rPr lang="ja-JP" altLang="en-US" sz="3200" dirty="0"/>
              <a:t>氷の床</a:t>
            </a:r>
            <a:endParaRPr kumimoji="1" lang="en-US" altLang="ja-JP" sz="3200" dirty="0"/>
          </a:p>
          <a:p>
            <a:pPr marL="699750" lvl="1" indent="-285750"/>
            <a:r>
              <a:rPr kumimoji="1" lang="ja-JP" altLang="en-US" sz="2800" dirty="0"/>
              <a:t>傾く床の上に乗ると傾きによってプレイヤーが滑ります</a:t>
            </a:r>
            <a:endParaRPr kumimoji="1" lang="en-US" altLang="ja-JP" sz="2800" dirty="0"/>
          </a:p>
        </p:txBody>
      </p:sp>
      <p:pic>
        <p:nvPicPr>
          <p:cNvPr id="5" name="gimmic2">
            <a:hlinkClick r:id="" action="ppaction://media"/>
            <a:extLst>
              <a:ext uri="{FF2B5EF4-FFF2-40B4-BE49-F238E27FC236}">
                <a16:creationId xmlns:a16="http://schemas.microsoft.com/office/drawing/2014/main" id="{4221577C-EEE1-6741-BF20-0FC90A003C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33644" y="3429000"/>
            <a:ext cx="5924712" cy="3332650"/>
          </a:xfrm>
          <a:prstGeom prst="rect">
            <a:avLst/>
          </a:prstGeom>
        </p:spPr>
      </p:pic>
    </p:spTree>
    <p:extLst>
      <p:ext uri="{BB962C8B-B14F-4D97-AF65-F5344CB8AC3E}">
        <p14:creationId xmlns:p14="http://schemas.microsoft.com/office/powerpoint/2010/main" val="36857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4AC580-52C7-B69E-9A1F-53AD97376739}"/>
              </a:ext>
            </a:extLst>
          </p:cNvPr>
          <p:cNvSpPr>
            <a:spLocks noGrp="1"/>
          </p:cNvSpPr>
          <p:nvPr>
            <p:ph idx="1"/>
          </p:nvPr>
        </p:nvSpPr>
        <p:spPr>
          <a:xfrm>
            <a:off x="660943" y="417456"/>
            <a:ext cx="4808040" cy="391886"/>
          </a:xfrm>
        </p:spPr>
        <p:txBody>
          <a:bodyPr>
            <a:noAutofit/>
          </a:bodyPr>
          <a:lstStyle/>
          <a:p>
            <a:r>
              <a:rPr kumimoji="1" lang="ja-JP" altLang="en-US" sz="2800" dirty="0"/>
              <a:t>静的物理オブジェクトの回転</a:t>
            </a:r>
            <a:endParaRPr kumimoji="1" lang="en-US" altLang="ja-JP" sz="2800" dirty="0"/>
          </a:p>
        </p:txBody>
      </p:sp>
      <p:sp>
        <p:nvSpPr>
          <p:cNvPr id="4" name="矢印: 下 3">
            <a:extLst>
              <a:ext uri="{FF2B5EF4-FFF2-40B4-BE49-F238E27FC236}">
                <a16:creationId xmlns:a16="http://schemas.microsoft.com/office/drawing/2014/main" id="{24A6263D-AD3D-998A-A713-B59C387905E7}"/>
              </a:ext>
            </a:extLst>
          </p:cNvPr>
          <p:cNvSpPr/>
          <p:nvPr/>
        </p:nvSpPr>
        <p:spPr>
          <a:xfrm>
            <a:off x="3064963" y="2268394"/>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685D3BA6-8284-C1AC-105D-A71EED3FF02E}"/>
              </a:ext>
            </a:extLst>
          </p:cNvPr>
          <p:cNvSpPr txBox="1">
            <a:spLocks/>
          </p:cNvSpPr>
          <p:nvPr/>
        </p:nvSpPr>
        <p:spPr>
          <a:xfrm>
            <a:off x="944274" y="1164382"/>
            <a:ext cx="8321645" cy="84691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ステージとキャラクターの当たり判定は、</a:t>
            </a:r>
            <a:endParaRPr lang="en-US" altLang="ja-JP" sz="2400" dirty="0"/>
          </a:p>
          <a:p>
            <a:pPr marL="36900" indent="0">
              <a:buNone/>
            </a:pPr>
            <a:r>
              <a:rPr lang="ja-JP" altLang="en-US" sz="2400" dirty="0"/>
              <a:t>静的物理オブジェクトとキャラクターコントローラーで取っている</a:t>
            </a:r>
          </a:p>
        </p:txBody>
      </p:sp>
      <p:sp>
        <p:nvSpPr>
          <p:cNvPr id="6" name="コンテンツ プレースホルダー 2">
            <a:extLst>
              <a:ext uri="{FF2B5EF4-FFF2-40B4-BE49-F238E27FC236}">
                <a16:creationId xmlns:a16="http://schemas.microsoft.com/office/drawing/2014/main" id="{37A189BA-1331-08F3-8C93-2DDF27121300}"/>
              </a:ext>
            </a:extLst>
          </p:cNvPr>
          <p:cNvSpPr txBox="1">
            <a:spLocks/>
          </p:cNvSpPr>
          <p:nvPr/>
        </p:nvSpPr>
        <p:spPr>
          <a:xfrm>
            <a:off x="944274" y="4395491"/>
            <a:ext cx="9732435" cy="39188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既存のエンジンには静的物理オブジェクトを回転させるための処理がない</a:t>
            </a:r>
          </a:p>
        </p:txBody>
      </p:sp>
      <p:sp>
        <p:nvSpPr>
          <p:cNvPr id="7" name="コンテンツ プレースホルダー 2">
            <a:extLst>
              <a:ext uri="{FF2B5EF4-FFF2-40B4-BE49-F238E27FC236}">
                <a16:creationId xmlns:a16="http://schemas.microsoft.com/office/drawing/2014/main" id="{946793D4-7174-BFD6-1E6C-07D9EE6BFD0B}"/>
              </a:ext>
            </a:extLst>
          </p:cNvPr>
          <p:cNvSpPr txBox="1">
            <a:spLocks/>
          </p:cNvSpPr>
          <p:nvPr/>
        </p:nvSpPr>
        <p:spPr>
          <a:xfrm>
            <a:off x="944274" y="2915927"/>
            <a:ext cx="8025554" cy="39188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床のモデルだけを回転させても意図した挙動ならない</a:t>
            </a:r>
          </a:p>
        </p:txBody>
      </p:sp>
      <p:sp>
        <p:nvSpPr>
          <p:cNvPr id="8" name="矢印: 下 7">
            <a:extLst>
              <a:ext uri="{FF2B5EF4-FFF2-40B4-BE49-F238E27FC236}">
                <a16:creationId xmlns:a16="http://schemas.microsoft.com/office/drawing/2014/main" id="{A8A63BC9-34FD-C2FF-87D7-F71C025C7651}"/>
              </a:ext>
            </a:extLst>
          </p:cNvPr>
          <p:cNvSpPr/>
          <p:nvPr/>
        </p:nvSpPr>
        <p:spPr>
          <a:xfrm>
            <a:off x="3064963" y="3576686"/>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F5E7445-1D97-7FBB-973D-BFD95C559E17}"/>
              </a:ext>
            </a:extLst>
          </p:cNvPr>
          <p:cNvSpPr txBox="1">
            <a:spLocks/>
          </p:cNvSpPr>
          <p:nvPr/>
        </p:nvSpPr>
        <p:spPr>
          <a:xfrm>
            <a:off x="4003911" y="3595667"/>
            <a:ext cx="6148857" cy="523744"/>
          </a:xfrm>
          <a:prstGeom prst="rect">
            <a:avLst/>
          </a:prstGeom>
          <a:ln>
            <a:solidFill>
              <a:schemeClr val="accent1"/>
            </a:solidFill>
          </a:ln>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ja-JP" altLang="en-US" sz="2400" dirty="0"/>
              <a:t>静的物理オブジェクトも回転させる必要がある</a:t>
            </a:r>
          </a:p>
        </p:txBody>
      </p:sp>
      <p:sp>
        <p:nvSpPr>
          <p:cNvPr id="12" name="矢印: 下 11">
            <a:extLst>
              <a:ext uri="{FF2B5EF4-FFF2-40B4-BE49-F238E27FC236}">
                <a16:creationId xmlns:a16="http://schemas.microsoft.com/office/drawing/2014/main" id="{06B93D8C-2E9E-879A-5236-E6C7DA0DD4F5}"/>
              </a:ext>
            </a:extLst>
          </p:cNvPr>
          <p:cNvSpPr/>
          <p:nvPr/>
        </p:nvSpPr>
        <p:spPr>
          <a:xfrm>
            <a:off x="3064963" y="5255009"/>
            <a:ext cx="511776" cy="56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4C8D4A67-4793-E89A-F546-D3AEFFF4EDBA}"/>
              </a:ext>
            </a:extLst>
          </p:cNvPr>
          <p:cNvSpPr txBox="1">
            <a:spLocks/>
          </p:cNvSpPr>
          <p:nvPr/>
        </p:nvSpPr>
        <p:spPr>
          <a:xfrm>
            <a:off x="1613385" y="6146742"/>
            <a:ext cx="3926708" cy="39188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altLang="ja-JP" sz="2400" dirty="0" err="1"/>
              <a:t>SetRotation</a:t>
            </a:r>
            <a:r>
              <a:rPr lang="ja-JP" altLang="en-US" sz="2400" dirty="0"/>
              <a:t>関数を作成した</a:t>
            </a:r>
          </a:p>
        </p:txBody>
      </p:sp>
      <p:sp>
        <p:nvSpPr>
          <p:cNvPr id="14" name="コンテンツ プレースホルダー 2">
            <a:extLst>
              <a:ext uri="{FF2B5EF4-FFF2-40B4-BE49-F238E27FC236}">
                <a16:creationId xmlns:a16="http://schemas.microsoft.com/office/drawing/2014/main" id="{B7326B7F-903C-2CEC-8CD6-D5D9CD9082B9}"/>
              </a:ext>
            </a:extLst>
          </p:cNvPr>
          <p:cNvSpPr txBox="1">
            <a:spLocks/>
          </p:cNvSpPr>
          <p:nvPr/>
        </p:nvSpPr>
        <p:spPr>
          <a:xfrm>
            <a:off x="4003911" y="5305960"/>
            <a:ext cx="6269092" cy="391887"/>
          </a:xfrm>
          <a:prstGeom prst="rect">
            <a:avLst/>
          </a:prstGeom>
          <a:ln>
            <a:solidFill>
              <a:schemeClr val="accent1"/>
            </a:solidFill>
          </a:ln>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altLang="ja-JP" sz="2400" dirty="0" err="1">
                <a:effectLst/>
              </a:rPr>
              <a:t>PhysicsStaticObject.h</a:t>
            </a:r>
            <a:r>
              <a:rPr lang="ja-JP" altLang="en-US" sz="2400" dirty="0">
                <a:effectLst/>
              </a:rPr>
              <a:t>の</a:t>
            </a:r>
            <a:r>
              <a:rPr lang="en-US" altLang="ja-JP" sz="2400" dirty="0" err="1">
                <a:effectLst/>
              </a:rPr>
              <a:t>SetPosition</a:t>
            </a:r>
            <a:r>
              <a:rPr lang="ja-JP" altLang="en-US" sz="2400" dirty="0">
                <a:effectLst/>
              </a:rPr>
              <a:t>関数を参考</a:t>
            </a:r>
            <a:endParaRPr lang="ja-JP" altLang="en-US" sz="2800" dirty="0"/>
          </a:p>
        </p:txBody>
      </p:sp>
    </p:spTree>
    <p:extLst>
      <p:ext uri="{BB962C8B-B14F-4D97-AF65-F5344CB8AC3E}">
        <p14:creationId xmlns:p14="http://schemas.microsoft.com/office/powerpoint/2010/main" val="30315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animBg="1"/>
      <p:bldP spid="9" grpId="0" animBg="1"/>
      <p:bldP spid="12" grpId="0" animBg="1"/>
      <p:bldP spid="13" grpId="0"/>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版">
  <a:themeElements>
    <a:clrScheme name="石版">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版">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版">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TM04033929[[fn=石版]]</Template>
  <TotalTime>572</TotalTime>
  <Words>500</Words>
  <Application>Microsoft Office PowerPoint</Application>
  <PresentationFormat>ワイド画面</PresentationFormat>
  <Paragraphs>97</Paragraphs>
  <Slides>17</Slides>
  <Notes>0</Notes>
  <HiddenSlides>0</HiddenSlides>
  <MMClips>6</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17</vt:i4>
      </vt:variant>
    </vt:vector>
  </HeadingPairs>
  <TitlesOfParts>
    <vt:vector size="21" baseType="lpstr">
      <vt:lpstr>Calisto MT</vt:lpstr>
      <vt:lpstr>Wingdings</vt:lpstr>
      <vt:lpstr>Wingdings 2</vt:lpstr>
      <vt:lpstr>石版</vt:lpstr>
      <vt:lpstr>PowerPoint プレゼンテーション</vt:lpstr>
      <vt:lpstr>目次</vt:lpstr>
      <vt:lpstr>ゲーム内容</vt:lpstr>
      <vt:lpstr>PowerPoint プレゼンテーション</vt:lpstr>
      <vt:lpstr>操作説明</vt:lpstr>
      <vt:lpstr>ステージ構成</vt:lpstr>
      <vt:lpstr>ギミック紹介　１</vt:lpstr>
      <vt:lpstr>ギミック紹介　２</vt:lpstr>
      <vt:lpstr>PowerPoint プレゼンテーション</vt:lpstr>
      <vt:lpstr>PowerPoint プレゼンテーション</vt:lpstr>
      <vt:lpstr>ギミック紹介　３</vt:lpstr>
      <vt:lpstr>グレースケール</vt:lpstr>
      <vt:lpstr>スロー演出</vt:lpstr>
      <vt:lpstr>ミニマップ</vt:lpstr>
      <vt:lpstr>反省点</vt:lpstr>
      <vt:lpstr>反省点</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橘 一生</dc:creator>
  <cp:lastModifiedBy>橘 一生</cp:lastModifiedBy>
  <cp:revision>16</cp:revision>
  <dcterms:created xsi:type="dcterms:W3CDTF">2023-02-07T06:26:09Z</dcterms:created>
  <dcterms:modified xsi:type="dcterms:W3CDTF">2023-02-14T08:49:11Z</dcterms:modified>
</cp:coreProperties>
</file>